
<file path=[Content_Types].xml><?xml version="1.0" encoding="utf-8"?>
<Types xmlns="http://schemas.openxmlformats.org/package/2006/content-types">
  <Default Extension="jpeg" ContentType="image/jpeg"/>
  <Default Extension="JP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41" r:id="rId1"/>
  </p:sldMasterIdLst>
  <p:sldIdLst>
    <p:sldId id="256" r:id="rId2"/>
    <p:sldId id="257" r:id="rId3"/>
    <p:sldId id="258" r:id="rId4"/>
    <p:sldId id="260" r:id="rId5"/>
    <p:sldId id="261" r:id="rId6"/>
    <p:sldId id="262" r:id="rId7"/>
    <p:sldId id="264" r:id="rId8"/>
    <p:sldId id="266" r:id="rId9"/>
    <p:sldId id="267" r:id="rId10"/>
    <p:sldId id="268" r:id="rId11"/>
    <p:sldId id="281" r:id="rId12"/>
    <p:sldId id="282" r:id="rId13"/>
    <p:sldId id="284" r:id="rId14"/>
    <p:sldId id="270" r:id="rId15"/>
    <p:sldId id="269" r:id="rId16"/>
    <p:sldId id="279" r:id="rId17"/>
    <p:sldId id="271" r:id="rId18"/>
    <p:sldId id="272" r:id="rId19"/>
    <p:sldId id="277" r:id="rId20"/>
    <p:sldId id="278" r:id="rId21"/>
    <p:sldId id="280" r:id="rId22"/>
    <p:sldId id="273" r:id="rId23"/>
    <p:sldId id="274" r:id="rId24"/>
    <p:sldId id="275" r:id="rId25"/>
    <p:sldId id="283" r:id="rId26"/>
    <p:sldId id="276" r:id="rId27"/>
    <p:sldId id="287" r:id="rId28"/>
    <p:sldId id="285" r:id="rId29"/>
    <p:sldId id="286" r:id="rId30"/>
  </p:sldIdLst>
  <p:sldSz cx="12192000" cy="6858000"/>
  <p:notesSz cx="6735763" cy="9866313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既定のセクション" id="{56C09342-4EC0-4D9D-8E49-530E0501352A}">
          <p14:sldIdLst>
            <p14:sldId id="256"/>
            <p14:sldId id="257"/>
            <p14:sldId id="258"/>
            <p14:sldId id="260"/>
            <p14:sldId id="261"/>
            <p14:sldId id="262"/>
            <p14:sldId id="264"/>
            <p14:sldId id="266"/>
            <p14:sldId id="267"/>
            <p14:sldId id="268"/>
            <p14:sldId id="281"/>
            <p14:sldId id="282"/>
            <p14:sldId id="284"/>
            <p14:sldId id="270"/>
            <p14:sldId id="269"/>
            <p14:sldId id="279"/>
            <p14:sldId id="271"/>
            <p14:sldId id="272"/>
            <p14:sldId id="277"/>
            <p14:sldId id="278"/>
            <p14:sldId id="280"/>
            <p14:sldId id="273"/>
            <p14:sldId id="274"/>
            <p14:sldId id="275"/>
            <p14:sldId id="283"/>
            <p14:sldId id="276"/>
            <p14:sldId id="287"/>
            <p14:sldId id="285"/>
            <p14:sldId id="286"/>
          </p14:sldIdLst>
        </p14:section>
      </p14:sectionLst>
    </p:ex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33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4660"/>
  </p:normalViewPr>
  <p:slideViewPr>
    <p:cSldViewPr snapToGrid="0">
      <p:cViewPr varScale="1">
        <p:scale>
          <a:sx n="104" d="100"/>
          <a:sy n="104" d="100"/>
        </p:scale>
        <p:origin x="870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タイトル スライド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32" name="Straight Connector 31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4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Isosceles Triangle 26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0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31" name="Isosceles Triangle 30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19" name="Isosceles Triangle 18"/>
            <p:cNvSpPr/>
            <p:nvPr/>
          </p:nvSpPr>
          <p:spPr>
            <a:xfrm rot="10800000">
              <a:off x="0" y="0"/>
              <a:ext cx="842596" cy="5666154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07067" y="2404534"/>
            <a:ext cx="7766936" cy="1646302"/>
          </a:xfrm>
        </p:spPr>
        <p:txBody>
          <a:bodyPr anchor="b">
            <a:noAutofit/>
          </a:bodyPr>
          <a:lstStyle>
            <a:lvl1pPr algn="r">
              <a:defRPr sz="5400">
                <a:solidFill>
                  <a:schemeClr val="accent1"/>
                </a:solidFill>
              </a:defRPr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07067" y="4050833"/>
            <a:ext cx="7766936" cy="1096899"/>
          </a:xfrm>
        </p:spPr>
        <p:txBody>
          <a:bodyPr anchor="t"/>
          <a:lstStyle>
            <a:lvl1pPr marL="0" indent="0" algn="r">
              <a:buNone/>
              <a:defRPr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ja-JP" altLang="en-US"/>
              <a:t>マスター サブタイトルの書式設定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8057171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タイトルとキャプショ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609600"/>
            <a:ext cx="8596668" cy="3403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51749846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 (キャプション付き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1366139" y="3632200"/>
            <a:ext cx="7224524" cy="381000"/>
          </a:xfrm>
        </p:spPr>
        <p:txBody>
          <a:bodyPr anchor="ctr">
            <a:noAutofit/>
          </a:bodyPr>
          <a:lstStyle>
            <a:lvl1pPr marL="0" indent="0">
              <a:buFontTx/>
              <a:buNone/>
              <a:defRPr sz="16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470400"/>
            <a:ext cx="8596668" cy="1570962"/>
          </a:xfrm>
        </p:spPr>
        <p:txBody>
          <a:bodyPr anchor="ctr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0" name="TextBox 19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latin typeface="Arial"/>
              </a:rPr>
              <a:t>”</a:t>
            </a:r>
            <a:endParaRPr lang="en-US" dirty="0">
              <a:solidFill>
                <a:schemeClr val="accent1">
                  <a:lumMod val="60000"/>
                  <a:lumOff val="40000"/>
                </a:schemeClr>
              </a:solidFill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1982199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1931988"/>
            <a:ext cx="8596668" cy="2595460"/>
          </a:xfrm>
        </p:spPr>
        <p:txBody>
          <a:bodyPr anchor="b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190612295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引用付きの名札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31334" y="609600"/>
            <a:ext cx="8094134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  <p:sp>
        <p:nvSpPr>
          <p:cNvPr id="24" name="TextBox 23"/>
          <p:cNvSpPr txBox="1"/>
          <p:nvPr/>
        </p:nvSpPr>
        <p:spPr>
          <a:xfrm>
            <a:off x="541870" y="7903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“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893011" y="288655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baseline="0" dirty="0">
                <a:ln w="3175" cmpd="sng">
                  <a:noFill/>
                </a:ln>
                <a:solidFill>
                  <a:schemeClr val="accent1">
                    <a:lumMod val="60000"/>
                    <a:lumOff val="40000"/>
                  </a:schemeClr>
                </a:solidFill>
                <a:effectLst/>
                <a:latin typeface="Arial"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2111515215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真または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799" y="609600"/>
            <a:ext cx="8588203" cy="3022600"/>
          </a:xfrm>
        </p:spPr>
        <p:txBody>
          <a:bodyPr anchor="ctr">
            <a:normAutofit/>
          </a:bodyPr>
          <a:lstStyle>
            <a:lvl1pPr algn="l">
              <a:defRPr sz="44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23" name="Text Placeholder 9"/>
          <p:cNvSpPr>
            <a:spLocks noGrp="1"/>
          </p:cNvSpPr>
          <p:nvPr>
            <p:ph type="body" sz="quarter" idx="13"/>
          </p:nvPr>
        </p:nvSpPr>
        <p:spPr>
          <a:xfrm>
            <a:off x="677332" y="4013200"/>
            <a:ext cx="8596669" cy="514248"/>
          </a:xfrm>
        </p:spPr>
        <p:txBody>
          <a:bodyPr anchor="b">
            <a:noAutofit/>
          </a:bodyPr>
          <a:lstStyle>
            <a:lvl1pPr marL="0" indent="0">
              <a:buFontTx/>
              <a:buNone/>
              <a:defRPr sz="2400">
                <a:solidFill>
                  <a:schemeClr val="accent1"/>
                </a:solidFill>
              </a:defRPr>
            </a:lvl1pPr>
            <a:lvl2pPr marL="457200" indent="0">
              <a:buFontTx/>
              <a:buNone/>
              <a:defRPr/>
            </a:lvl2pPr>
            <a:lvl3pPr marL="914400" indent="0">
              <a:buFontTx/>
              <a:buNone/>
              <a:defRPr/>
            </a:lvl3pPr>
            <a:lvl4pPr marL="1371600" indent="0">
              <a:buFontTx/>
              <a:buNone/>
              <a:defRPr/>
            </a:lvl4pPr>
            <a:lvl5pPr marL="1828800" indent="0">
              <a:buFontTx/>
              <a:buNone/>
              <a:defRPr/>
            </a:lvl5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1513914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28705276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タイトルと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74693732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縦書きタイトルと&#10;縦書きテキスト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967673" y="609599"/>
            <a:ext cx="1304743" cy="5251451"/>
          </a:xfrm>
        </p:spPr>
        <p:txBody>
          <a:bodyPr vert="eaVert" anchor="ctr"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77335" y="609600"/>
            <a:ext cx="7060150" cy="5251450"/>
          </a:xfrm>
        </p:spPr>
        <p:txBody>
          <a:bodyPr vert="eaVert"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60235050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タイトルと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36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0143969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セクション見出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5" y="2700867"/>
            <a:ext cx="8596668" cy="1826581"/>
          </a:xfrm>
        </p:spPr>
        <p:txBody>
          <a:bodyPr anchor="b"/>
          <a:lstStyle>
            <a:lvl1pPr algn="l">
              <a:defRPr sz="4000" b="0" cap="none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5" y="4527448"/>
            <a:ext cx="8596668" cy="860400"/>
          </a:xfrm>
        </p:spPr>
        <p:txBody>
          <a:bodyPr anchor="t"/>
          <a:lstStyle>
            <a:lvl1pPr marL="0" indent="0" algn="l">
              <a:buNone/>
              <a:defRPr sz="2000">
                <a:solidFill>
                  <a:schemeClr val="tx1">
                    <a:lumMod val="50000"/>
                    <a:lumOff val="50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637876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2 つ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77334" y="2160589"/>
            <a:ext cx="4184035" cy="3880772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89970" y="2160589"/>
            <a:ext cx="4184034" cy="3880773"/>
          </a:xfrm>
        </p:spPr>
        <p:txBody>
          <a:bodyPr/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87633828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5745" y="2160983"/>
            <a:ext cx="4185623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75745" y="2737245"/>
            <a:ext cx="4185623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88383" y="2160983"/>
            <a:ext cx="4185618" cy="576262"/>
          </a:xfrm>
        </p:spPr>
        <p:txBody>
          <a:bodyPr anchor="b">
            <a:noAutofit/>
          </a:bodyPr>
          <a:lstStyle>
            <a:lvl1pPr marL="0" indent="0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88384" y="2737245"/>
            <a:ext cx="4185617" cy="330411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8317408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タイトルのみ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</p:spPr>
        <p:txBody>
          <a:bodyPr/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253609387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白紙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2816838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タイトル付きのコンテンツ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1498604"/>
            <a:ext cx="3854528" cy="1278466"/>
          </a:xfrm>
        </p:spPr>
        <p:txBody>
          <a:bodyPr anchor="b">
            <a:normAutofit/>
          </a:bodyPr>
          <a:lstStyle>
            <a:lvl1pPr>
              <a:defRPr sz="200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0461" y="514924"/>
            <a:ext cx="4513541" cy="5526437"/>
          </a:xfrm>
        </p:spPr>
        <p:txBody>
          <a:bodyPr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2777069"/>
            <a:ext cx="3854528" cy="2584449"/>
          </a:xfrm>
        </p:spPr>
        <p:txBody>
          <a:bodyPr>
            <a:normAutofit/>
          </a:bodyPr>
          <a:lstStyle>
            <a:lvl1pPr marL="0" indent="0">
              <a:buNone/>
              <a:defRPr sz="1400"/>
            </a:lvl1pPr>
            <a:lvl2pPr marL="457063" indent="0">
              <a:buNone/>
              <a:defRPr sz="1400"/>
            </a:lvl2pPr>
            <a:lvl3pPr marL="914126" indent="0">
              <a:buNone/>
              <a:defRPr sz="1200"/>
            </a:lvl3pPr>
            <a:lvl4pPr marL="1371189" indent="0">
              <a:buNone/>
              <a:defRPr sz="1000"/>
            </a:lvl4pPr>
            <a:lvl5pPr marL="1828251" indent="0">
              <a:buNone/>
              <a:defRPr sz="1000"/>
            </a:lvl5pPr>
            <a:lvl6pPr marL="2285314" indent="0">
              <a:buNone/>
              <a:defRPr sz="1000"/>
            </a:lvl6pPr>
            <a:lvl7pPr marL="2742377" indent="0">
              <a:buNone/>
              <a:defRPr sz="1000"/>
            </a:lvl7pPr>
            <a:lvl8pPr marL="3199440" indent="0">
              <a:buNone/>
              <a:defRPr sz="1000"/>
            </a:lvl8pPr>
            <a:lvl9pPr marL="3656503" indent="0">
              <a:buNone/>
              <a:defRPr sz="10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33330933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タイトル付きの図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77334" y="4800600"/>
            <a:ext cx="8596667" cy="566738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677334" y="609600"/>
            <a:ext cx="8596668" cy="3845718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ja-JP" altLang="en-US"/>
              <a:t>アイコンをクリックして図を追加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77334" y="5367338"/>
            <a:ext cx="8596667" cy="674024"/>
          </a:xfrm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ja-JP" altLang="en-US"/>
              <a:t>マスター テキストの書式設定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kumimoji="1" lang="ja-JP" alt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19931409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" name="Group 6"/>
          <p:cNvGrpSpPr/>
          <p:nvPr/>
        </p:nvGrpSpPr>
        <p:grpSpPr>
          <a:xfrm>
            <a:off x="0" y="-8467"/>
            <a:ext cx="12192000" cy="6866467"/>
            <a:chOff x="0" y="-8467"/>
            <a:chExt cx="12192000" cy="6866467"/>
          </a:xfrm>
        </p:grpSpPr>
        <p:cxnSp>
          <p:nvCxnSpPr>
            <p:cNvPr id="20" name="Straight Connector 19"/>
            <p:cNvCxnSpPr/>
            <p:nvPr/>
          </p:nvCxnSpPr>
          <p:spPr>
            <a:xfrm>
              <a:off x="9371012" y="0"/>
              <a:ext cx="1219200" cy="6858000"/>
            </a:xfrm>
            <a:prstGeom prst="line">
              <a:avLst/>
            </a:prstGeom>
            <a:ln w="9525">
              <a:solidFill>
                <a:schemeClr val="bg1">
                  <a:lumMod val="7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7425267" y="3681413"/>
              <a:ext cx="4763558" cy="3176587"/>
            </a:xfrm>
            <a:prstGeom prst="line">
              <a:avLst/>
            </a:prstGeom>
            <a:ln w="9525">
              <a:solidFill>
                <a:schemeClr val="bg1">
                  <a:lumMod val="85000"/>
                </a:schemeClr>
              </a:solidFill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3"/>
            <p:cNvSpPr/>
            <p:nvPr/>
          </p:nvSpPr>
          <p:spPr>
            <a:xfrm>
              <a:off x="9181476" y="-8467"/>
              <a:ext cx="3007349" cy="6866467"/>
            </a:xfrm>
            <a:custGeom>
              <a:avLst/>
              <a:gdLst/>
              <a:ahLst/>
              <a:cxnLst/>
              <a:rect l="l" t="t" r="r" b="b"/>
              <a:pathLst>
                <a:path w="3007349" h="6866467">
                  <a:moveTo>
                    <a:pt x="2045532" y="0"/>
                  </a:moveTo>
                  <a:lnTo>
                    <a:pt x="3007349" y="0"/>
                  </a:lnTo>
                  <a:lnTo>
                    <a:pt x="3007349" y="6866467"/>
                  </a:lnTo>
                  <a:lnTo>
                    <a:pt x="0" y="6866467"/>
                  </a:lnTo>
                  <a:lnTo>
                    <a:pt x="2045532" y="0"/>
                  </a:lnTo>
                  <a:close/>
                </a:path>
              </a:pathLst>
            </a:custGeom>
            <a:solidFill>
              <a:schemeClr val="accent1">
                <a:alpha val="3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3" name="Rectangle 25"/>
            <p:cNvSpPr/>
            <p:nvPr/>
          </p:nvSpPr>
          <p:spPr>
            <a:xfrm>
              <a:off x="9603442" y="-8467"/>
              <a:ext cx="2588558" cy="6866467"/>
            </a:xfrm>
            <a:custGeom>
              <a:avLst/>
              <a:gdLst/>
              <a:ahLst/>
              <a:cxnLst/>
              <a:rect l="l" t="t" r="r" b="b"/>
              <a:pathLst>
                <a:path w="2573311" h="6866467">
                  <a:moveTo>
                    <a:pt x="0" y="0"/>
                  </a:moveTo>
                  <a:lnTo>
                    <a:pt x="2573311" y="0"/>
                  </a:lnTo>
                  <a:lnTo>
                    <a:pt x="2573311" y="6866467"/>
                  </a:lnTo>
                  <a:lnTo>
                    <a:pt x="1202336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2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4" name="Isosceles Triangle 23"/>
            <p:cNvSpPr/>
            <p:nvPr/>
          </p:nvSpPr>
          <p:spPr>
            <a:xfrm>
              <a:off x="8932333" y="3048000"/>
              <a:ext cx="3259667" cy="3810000"/>
            </a:xfrm>
            <a:prstGeom prst="triangle">
              <a:avLst>
                <a:gd name="adj" fmla="val 100000"/>
              </a:avLst>
            </a:prstGeom>
            <a:solidFill>
              <a:schemeClr val="accent2">
                <a:alpha val="72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5" name="Rectangle 27"/>
            <p:cNvSpPr/>
            <p:nvPr/>
          </p:nvSpPr>
          <p:spPr>
            <a:xfrm>
              <a:off x="9334500" y="-8467"/>
              <a:ext cx="2854326" cy="6866467"/>
            </a:xfrm>
            <a:custGeom>
              <a:avLst/>
              <a:gdLst/>
              <a:ahLst/>
              <a:cxnLst/>
              <a:rect l="l" t="t" r="r" b="b"/>
              <a:pathLst>
                <a:path w="2858013" h="6866467">
                  <a:moveTo>
                    <a:pt x="0" y="0"/>
                  </a:moveTo>
                  <a:lnTo>
                    <a:pt x="2858013" y="0"/>
                  </a:lnTo>
                  <a:lnTo>
                    <a:pt x="2858013" y="6866467"/>
                  </a:lnTo>
                  <a:lnTo>
                    <a:pt x="2473942" y="6866467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2">
                <a:lumMod val="75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6" name="Rectangle 28"/>
            <p:cNvSpPr/>
            <p:nvPr/>
          </p:nvSpPr>
          <p:spPr>
            <a:xfrm>
              <a:off x="10898730" y="-8467"/>
              <a:ext cx="1290094" cy="6866467"/>
            </a:xfrm>
            <a:custGeom>
              <a:avLst/>
              <a:gdLst/>
              <a:ahLst/>
              <a:cxnLst/>
              <a:rect l="l" t="t" r="r" b="b"/>
              <a:pathLst>
                <a:path w="1290094" h="6858000">
                  <a:moveTo>
                    <a:pt x="1019735" y="0"/>
                  </a:moveTo>
                  <a:lnTo>
                    <a:pt x="1290094" y="0"/>
                  </a:lnTo>
                  <a:lnTo>
                    <a:pt x="1290094" y="6858000"/>
                  </a:lnTo>
                  <a:lnTo>
                    <a:pt x="0" y="6858000"/>
                  </a:lnTo>
                  <a:lnTo>
                    <a:pt x="1019735" y="0"/>
                  </a:lnTo>
                  <a:close/>
                </a:path>
              </a:pathLst>
            </a:custGeom>
            <a:solidFill>
              <a:schemeClr val="accent1">
                <a:lumMod val="60000"/>
                <a:lumOff val="40000"/>
                <a:alpha val="7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7" name="Rectangle 29"/>
            <p:cNvSpPr/>
            <p:nvPr/>
          </p:nvSpPr>
          <p:spPr>
            <a:xfrm>
              <a:off x="10938999" y="-8467"/>
              <a:ext cx="1249825" cy="6866467"/>
            </a:xfrm>
            <a:custGeom>
              <a:avLst/>
              <a:gdLst/>
              <a:ahLst/>
              <a:cxnLst/>
              <a:rect l="l" t="t" r="r" b="b"/>
              <a:pathLst>
                <a:path w="1249825" h="6858000">
                  <a:moveTo>
                    <a:pt x="0" y="0"/>
                  </a:moveTo>
                  <a:lnTo>
                    <a:pt x="1249825" y="0"/>
                  </a:lnTo>
                  <a:lnTo>
                    <a:pt x="1249825" y="6858000"/>
                  </a:lnTo>
                  <a:lnTo>
                    <a:pt x="1109382" y="6858000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accent1">
                <a:alpha val="6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8" name="Isosceles Triangle 27"/>
            <p:cNvSpPr/>
            <p:nvPr/>
          </p:nvSpPr>
          <p:spPr>
            <a:xfrm>
              <a:off x="10371666" y="3589867"/>
              <a:ext cx="1817159" cy="3268133"/>
            </a:xfrm>
            <a:prstGeom prst="triangle">
              <a:avLst>
                <a:gd name="adj" fmla="val 100000"/>
              </a:avLst>
            </a:prstGeom>
            <a:solidFill>
              <a:schemeClr val="accent1">
                <a:alpha val="80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  <p:sp>
          <p:nvSpPr>
            <p:cNvPr id="29" name="Isosceles Triangle 28"/>
            <p:cNvSpPr/>
            <p:nvPr/>
          </p:nvSpPr>
          <p:spPr>
            <a:xfrm>
              <a:off x="0" y="4013200"/>
              <a:ext cx="448733" cy="2844800"/>
            </a:xfrm>
            <a:prstGeom prst="triangle">
              <a:avLst>
                <a:gd name="adj" fmla="val 0"/>
              </a:avLst>
            </a:prstGeom>
            <a:solidFill>
              <a:schemeClr val="accent1">
                <a:alpha val="85000"/>
              </a:schemeClr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</p:sp>
      </p:grp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1320800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r>
              <a:rPr lang="ja-JP" altLang="en-US"/>
              <a:t>マスター タイトルの書式設定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77334" y="2160589"/>
            <a:ext cx="8596668" cy="388077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ja-JP" altLang="en-US"/>
              <a:t>マスター テキストの書式設定</a:t>
            </a:r>
          </a:p>
          <a:p>
            <a:pPr lvl="1"/>
            <a:r>
              <a:rPr lang="ja-JP" altLang="en-US"/>
              <a:t>第 </a:t>
            </a:r>
            <a:r>
              <a:rPr lang="en-US" altLang="ja-JP"/>
              <a:t>2 </a:t>
            </a:r>
            <a:r>
              <a:rPr lang="ja-JP" altLang="en-US"/>
              <a:t>レベル</a:t>
            </a:r>
          </a:p>
          <a:p>
            <a:pPr lvl="2"/>
            <a:r>
              <a:rPr lang="ja-JP" altLang="en-US"/>
              <a:t>第 </a:t>
            </a:r>
            <a:r>
              <a:rPr lang="en-US" altLang="ja-JP"/>
              <a:t>3 </a:t>
            </a:r>
            <a:r>
              <a:rPr lang="ja-JP" altLang="en-US"/>
              <a:t>レベル</a:t>
            </a:r>
          </a:p>
          <a:p>
            <a:pPr lvl="3"/>
            <a:r>
              <a:rPr lang="ja-JP" altLang="en-US"/>
              <a:t>第 </a:t>
            </a:r>
            <a:r>
              <a:rPr lang="en-US" altLang="ja-JP"/>
              <a:t>4 </a:t>
            </a:r>
            <a:r>
              <a:rPr lang="ja-JP" altLang="en-US"/>
              <a:t>レベル</a:t>
            </a:r>
          </a:p>
          <a:p>
            <a:pPr lvl="4"/>
            <a:r>
              <a:rPr lang="ja-JP" altLang="en-US"/>
              <a:t>第 </a:t>
            </a:r>
            <a:r>
              <a:rPr lang="en-US" altLang="ja-JP"/>
              <a:t>5 </a:t>
            </a:r>
            <a:r>
              <a:rPr lang="ja-JP" altLang="en-US"/>
              <a:t>レベル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205133" y="6041362"/>
            <a:ext cx="9119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C57DE43-08BD-424D-9D59-00B2A16679B8}" type="datetimeFigureOut">
              <a:rPr kumimoji="1" lang="ja-JP" altLang="en-US" smtClean="0"/>
              <a:t>2025/5/27</a:t>
            </a:fld>
            <a:endParaRPr kumimoji="1" lang="ja-JP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77334" y="6041362"/>
            <a:ext cx="629761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kumimoji="1" lang="ja-JP" alt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90663" y="6041362"/>
            <a:ext cx="68333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900">
                <a:solidFill>
                  <a:schemeClr val="accent1"/>
                </a:solidFill>
              </a:defRPr>
            </a:lvl1pPr>
          </a:lstStyle>
          <a:p>
            <a:fld id="{C51482EA-54D9-4195-8B35-655C1F25E21E}" type="slidenum">
              <a:rPr kumimoji="1" lang="ja-JP" altLang="en-US" smtClean="0"/>
              <a:t>‹#›</a:t>
            </a:fld>
            <a:endParaRPr kumimoji="1" lang="ja-JP" altLang="en-US"/>
          </a:p>
        </p:txBody>
      </p:sp>
    </p:spTree>
    <p:extLst>
      <p:ext uri="{BB962C8B-B14F-4D97-AF65-F5344CB8AC3E}">
        <p14:creationId xmlns:p14="http://schemas.microsoft.com/office/powerpoint/2010/main" val="76294318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2" r:id="rId1"/>
    <p:sldLayoutId id="2147483743" r:id="rId2"/>
    <p:sldLayoutId id="2147483744" r:id="rId3"/>
    <p:sldLayoutId id="2147483745" r:id="rId4"/>
    <p:sldLayoutId id="2147483746" r:id="rId5"/>
    <p:sldLayoutId id="2147483747" r:id="rId6"/>
    <p:sldLayoutId id="2147483748" r:id="rId7"/>
    <p:sldLayoutId id="2147483749" r:id="rId8"/>
    <p:sldLayoutId id="2147483750" r:id="rId9"/>
    <p:sldLayoutId id="2147483751" r:id="rId10"/>
    <p:sldLayoutId id="2147483752" r:id="rId11"/>
    <p:sldLayoutId id="2147483753" r:id="rId12"/>
    <p:sldLayoutId id="2147483754" r:id="rId13"/>
    <p:sldLayoutId id="2147483755" r:id="rId14"/>
    <p:sldLayoutId id="2147483756" r:id="rId15"/>
    <p:sldLayoutId id="2147483757" r:id="rId16"/>
  </p:sldLayoutIdLst>
  <p:txStyles>
    <p:titleStyle>
      <a:lvl1pPr algn="l" defTabSz="457200" rtl="0" eaLnBrk="1" latinLnBrk="0" hangingPunct="1">
        <a:spcBef>
          <a:spcPct val="0"/>
        </a:spcBef>
        <a:buNone/>
        <a:defRPr kumimoji="1" sz="3600" kern="1200">
          <a:solidFill>
            <a:schemeClr val="accent1"/>
          </a:solidFill>
          <a:latin typeface="+mj-lt"/>
          <a:ea typeface="+mj-ea"/>
          <a:cs typeface="+mj-cs"/>
        </a:defRPr>
      </a:lvl1pPr>
      <a:lvl2pPr eaLnBrk="1" hangingPunct="1">
        <a:defRPr kumimoji="1">
          <a:solidFill>
            <a:schemeClr val="tx2"/>
          </a:solidFill>
        </a:defRPr>
      </a:lvl2pPr>
      <a:lvl3pPr eaLnBrk="1" hangingPunct="1">
        <a:defRPr kumimoji="1">
          <a:solidFill>
            <a:schemeClr val="tx2"/>
          </a:solidFill>
        </a:defRPr>
      </a:lvl3pPr>
      <a:lvl4pPr eaLnBrk="1" hangingPunct="1">
        <a:defRPr kumimoji="1">
          <a:solidFill>
            <a:schemeClr val="tx2"/>
          </a:solidFill>
        </a:defRPr>
      </a:lvl4pPr>
      <a:lvl5pPr eaLnBrk="1" hangingPunct="1">
        <a:defRPr kumimoji="1">
          <a:solidFill>
            <a:schemeClr val="tx2"/>
          </a:solidFill>
        </a:defRPr>
      </a:lvl5pPr>
      <a:lvl6pPr eaLnBrk="1" hangingPunct="1">
        <a:defRPr kumimoji="1">
          <a:solidFill>
            <a:schemeClr val="tx2"/>
          </a:solidFill>
        </a:defRPr>
      </a:lvl6pPr>
      <a:lvl7pPr eaLnBrk="1" hangingPunct="1">
        <a:defRPr kumimoji="1">
          <a:solidFill>
            <a:schemeClr val="tx2"/>
          </a:solidFill>
        </a:defRPr>
      </a:lvl7pPr>
      <a:lvl8pPr eaLnBrk="1" hangingPunct="1">
        <a:defRPr kumimoji="1">
          <a:solidFill>
            <a:schemeClr val="tx2"/>
          </a:solidFill>
        </a:defRPr>
      </a:lvl8pPr>
      <a:lvl9pPr eaLnBrk="1" hangingPunct="1">
        <a:defRPr kumimoji="1">
          <a:solidFill>
            <a:schemeClr val="tx2"/>
          </a:solidFill>
        </a:defRPr>
      </a:lvl9pPr>
    </p:titleStyle>
    <p:bodyStyle>
      <a:lvl1pPr marL="342900" indent="-3429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ts val="1000"/>
        </a:spcBef>
        <a:spcAft>
          <a:spcPts val="0"/>
        </a:spcAft>
        <a:buClr>
          <a:schemeClr val="accent1"/>
        </a:buClr>
        <a:buSzPct val="80000"/>
        <a:buFont typeface="Wingdings 3" charset="2"/>
        <a:buChar char=""/>
        <a:defRPr kumimoji="1"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kumimoji="1"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7" Type="http://schemas.openxmlformats.org/officeDocument/2006/relationships/image" Target="../media/image13.JPG"/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JPG"/><Relationship Id="rId5" Type="http://schemas.openxmlformats.org/officeDocument/2006/relationships/image" Target="../media/image11.JPG"/><Relationship Id="rId4" Type="http://schemas.openxmlformats.org/officeDocument/2006/relationships/image" Target="../media/image10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7" Type="http://schemas.openxmlformats.org/officeDocument/2006/relationships/image" Target="../media/image19.JPG"/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.JPG"/><Relationship Id="rId5" Type="http://schemas.openxmlformats.org/officeDocument/2006/relationships/image" Target="../media/image17.JPG"/><Relationship Id="rId4" Type="http://schemas.openxmlformats.org/officeDocument/2006/relationships/image" Target="../media/image16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7" Type="http://schemas.openxmlformats.org/officeDocument/2006/relationships/image" Target="../media/image25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4.JPG"/><Relationship Id="rId5" Type="http://schemas.openxmlformats.org/officeDocument/2006/relationships/image" Target="../media/image23.JPG"/><Relationship Id="rId4" Type="http://schemas.openxmlformats.org/officeDocument/2006/relationships/image" Target="../media/image22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1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7" Type="http://schemas.openxmlformats.org/officeDocument/2006/relationships/image" Target="../media/image37.jpe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G"/><Relationship Id="rId4" Type="http://schemas.openxmlformats.org/officeDocument/2006/relationships/image" Target="../media/image34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G"/><Relationship Id="rId7" Type="http://schemas.openxmlformats.org/officeDocument/2006/relationships/image" Target="../media/image43.jpe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jpeg"/><Relationship Id="rId5" Type="http://schemas.openxmlformats.org/officeDocument/2006/relationships/image" Target="../media/image41.jpeg"/><Relationship Id="rId4" Type="http://schemas.openxmlformats.org/officeDocument/2006/relationships/image" Target="../media/image4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G"/><Relationship Id="rId7" Type="http://schemas.openxmlformats.org/officeDocument/2006/relationships/image" Target="../media/image49.JPG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8.JPG"/><Relationship Id="rId5" Type="http://schemas.openxmlformats.org/officeDocument/2006/relationships/image" Target="../media/image47.JPG"/><Relationship Id="rId4" Type="http://schemas.openxmlformats.org/officeDocument/2006/relationships/image" Target="../media/image46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G"/><Relationship Id="rId7" Type="http://schemas.openxmlformats.org/officeDocument/2006/relationships/image" Target="../media/image55.jpeg"/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4.JPG"/><Relationship Id="rId5" Type="http://schemas.openxmlformats.org/officeDocument/2006/relationships/image" Target="../media/image53.JPG"/><Relationship Id="rId4" Type="http://schemas.openxmlformats.org/officeDocument/2006/relationships/image" Target="../media/image52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G"/><Relationship Id="rId7" Type="http://schemas.openxmlformats.org/officeDocument/2006/relationships/image" Target="../media/image61.JPG"/><Relationship Id="rId2" Type="http://schemas.openxmlformats.org/officeDocument/2006/relationships/image" Target="../media/image56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0.JPG"/><Relationship Id="rId5" Type="http://schemas.openxmlformats.org/officeDocument/2006/relationships/image" Target="../media/image59.JPG"/><Relationship Id="rId4" Type="http://schemas.openxmlformats.org/officeDocument/2006/relationships/image" Target="../media/image58.JP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G"/><Relationship Id="rId7" Type="http://schemas.openxmlformats.org/officeDocument/2006/relationships/image" Target="../media/image67.JPG"/><Relationship Id="rId2" Type="http://schemas.openxmlformats.org/officeDocument/2006/relationships/image" Target="../media/image62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G"/><Relationship Id="rId5" Type="http://schemas.openxmlformats.org/officeDocument/2006/relationships/image" Target="../media/image65.JPG"/><Relationship Id="rId4" Type="http://schemas.openxmlformats.org/officeDocument/2006/relationships/image" Target="../media/image64.JP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9.JPG"/><Relationship Id="rId7" Type="http://schemas.openxmlformats.org/officeDocument/2006/relationships/image" Target="../media/image73.jpeg"/><Relationship Id="rId2" Type="http://schemas.openxmlformats.org/officeDocument/2006/relationships/image" Target="../media/image68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2.JPG"/><Relationship Id="rId5" Type="http://schemas.openxmlformats.org/officeDocument/2006/relationships/image" Target="../media/image71.JPG"/><Relationship Id="rId4" Type="http://schemas.openxmlformats.org/officeDocument/2006/relationships/image" Target="../media/image70.JP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G"/><Relationship Id="rId7" Type="http://schemas.openxmlformats.org/officeDocument/2006/relationships/image" Target="../media/image79.JPG"/><Relationship Id="rId2" Type="http://schemas.openxmlformats.org/officeDocument/2006/relationships/image" Target="../media/image74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JPG"/><Relationship Id="rId5" Type="http://schemas.openxmlformats.org/officeDocument/2006/relationships/image" Target="../media/image77.JPG"/><Relationship Id="rId4" Type="http://schemas.openxmlformats.org/officeDocument/2006/relationships/image" Target="../media/image76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JPG"/><Relationship Id="rId7" Type="http://schemas.openxmlformats.org/officeDocument/2006/relationships/image" Target="../media/image88.JPG"/><Relationship Id="rId2" Type="http://schemas.openxmlformats.org/officeDocument/2006/relationships/image" Target="../media/image83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7.JPG"/><Relationship Id="rId5" Type="http://schemas.openxmlformats.org/officeDocument/2006/relationships/image" Target="../media/image86.JPG"/><Relationship Id="rId4" Type="http://schemas.openxmlformats.org/officeDocument/2006/relationships/image" Target="../media/image85.JP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G"/><Relationship Id="rId7" Type="http://schemas.openxmlformats.org/officeDocument/2006/relationships/image" Target="../media/image94.JPG"/><Relationship Id="rId2" Type="http://schemas.openxmlformats.org/officeDocument/2006/relationships/image" Target="../media/image8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3.JPG"/><Relationship Id="rId5" Type="http://schemas.openxmlformats.org/officeDocument/2006/relationships/image" Target="../media/image92.JPG"/><Relationship Id="rId4" Type="http://schemas.openxmlformats.org/officeDocument/2006/relationships/image" Target="../media/image91.JP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G"/><Relationship Id="rId7" Type="http://schemas.openxmlformats.org/officeDocument/2006/relationships/image" Target="../media/image100.JPG"/><Relationship Id="rId2" Type="http://schemas.openxmlformats.org/officeDocument/2006/relationships/image" Target="../media/image95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9.JPG"/><Relationship Id="rId5" Type="http://schemas.openxmlformats.org/officeDocument/2006/relationships/image" Target="../media/image98.JPG"/><Relationship Id="rId4" Type="http://schemas.openxmlformats.org/officeDocument/2006/relationships/image" Target="../media/image97.JP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879CB56-D44E-7E22-5FC4-677FFBEF855F}"/>
              </a:ext>
            </a:extLst>
          </p:cNvPr>
          <p:cNvSpPr txBox="1"/>
          <p:nvPr/>
        </p:nvSpPr>
        <p:spPr>
          <a:xfrm>
            <a:off x="2229784" y="1754908"/>
            <a:ext cx="68441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kumimoji="1" lang="ja-JP" altLang="en-US" sz="3200" dirty="0"/>
              <a:t>学童保育で大切にしたい遊びと保育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CE4F128F-53B1-57B0-2C2D-848C429F8BFE}"/>
              </a:ext>
            </a:extLst>
          </p:cNvPr>
          <p:cNvSpPr txBox="1"/>
          <p:nvPr/>
        </p:nvSpPr>
        <p:spPr>
          <a:xfrm>
            <a:off x="1968797" y="4272125"/>
            <a:ext cx="7366120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kumimoji="1" lang="ja-JP" altLang="en-US" sz="2800" dirty="0"/>
              <a:t>社会福祉法人　慧誠会</a:t>
            </a:r>
            <a:endParaRPr kumimoji="1" lang="en-US" altLang="ja-JP" sz="2800" dirty="0"/>
          </a:p>
          <a:p>
            <a:pPr algn="ctr"/>
            <a:r>
              <a:rPr lang="ja-JP" altLang="en-US" sz="2800" dirty="0"/>
              <a:t>すいせい保育所・すいせい児童保育センター</a:t>
            </a:r>
            <a:endParaRPr lang="en-US" altLang="ja-JP" sz="2800" dirty="0"/>
          </a:p>
          <a:p>
            <a:pPr algn="ctr"/>
            <a:r>
              <a:rPr kumimoji="1" lang="ja-JP" altLang="en-US" sz="2800" dirty="0"/>
              <a:t>森　大輔</a:t>
            </a:r>
          </a:p>
        </p:txBody>
      </p:sp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16EA67D1-768A-E559-C2F4-1FDF295E3BDC}"/>
              </a:ext>
            </a:extLst>
          </p:cNvPr>
          <p:cNvSpPr txBox="1"/>
          <p:nvPr/>
        </p:nvSpPr>
        <p:spPr>
          <a:xfrm>
            <a:off x="4174528" y="3779379"/>
            <a:ext cx="295465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dirty="0"/>
              <a:t>令和７年６月２９日（日）</a:t>
            </a:r>
          </a:p>
        </p:txBody>
      </p:sp>
    </p:spTree>
    <p:extLst>
      <p:ext uri="{BB962C8B-B14F-4D97-AF65-F5344CB8AC3E}">
        <p14:creationId xmlns:p14="http://schemas.microsoft.com/office/powerpoint/2010/main" val="407563584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FE8761A-AF5B-40B4-04E5-CD2DA5A405A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50166" y="183486"/>
            <a:ext cx="8862646" cy="777134"/>
          </a:xfrm>
        </p:spPr>
        <p:txBody>
          <a:bodyPr>
            <a:noAutofit/>
          </a:bodyPr>
          <a:lstStyle/>
          <a:p>
            <a:r>
              <a:rPr lang="ja-JP" altLang="en-US" sz="3200" b="1" dirty="0">
                <a:solidFill>
                  <a:schemeClr val="accent2"/>
                </a:solidFill>
              </a:rPr>
              <a:t>登所から夕食前の過ごし方①　</a:t>
            </a:r>
            <a:r>
              <a:rPr lang="en-US" altLang="ja-JP" sz="3200" b="1" dirty="0">
                <a:solidFill>
                  <a:schemeClr val="accent2"/>
                </a:solidFill>
              </a:rPr>
              <a:t>14:00</a:t>
            </a:r>
            <a:r>
              <a:rPr lang="ja-JP" altLang="en-US" sz="3200" b="1" dirty="0">
                <a:solidFill>
                  <a:schemeClr val="accent2"/>
                </a:solidFill>
              </a:rPr>
              <a:t>～</a:t>
            </a:r>
            <a:r>
              <a:rPr lang="en-US" altLang="ja-JP" sz="3200" b="1" dirty="0">
                <a:solidFill>
                  <a:schemeClr val="accent2"/>
                </a:solidFill>
              </a:rPr>
              <a:t>17:00</a:t>
            </a:r>
            <a:endParaRPr kumimoji="1" lang="ja-JP" altLang="en-US" sz="3200" b="1" dirty="0">
              <a:solidFill>
                <a:schemeClr val="accent2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1937AC01-CE22-F8D9-CBE0-8FC5347F284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09" y="1177546"/>
            <a:ext cx="3251200" cy="2438400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3B773BA8-2A00-02A5-08F7-C47FD9C92F6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1" y="1177546"/>
            <a:ext cx="3251200" cy="2438400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630A9767-AFC7-AE75-CB38-2710834B56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27" y="1179855"/>
            <a:ext cx="3251200" cy="2438400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DC41EFF1-726E-91C4-CAAB-2582D299D905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291" y="3847547"/>
            <a:ext cx="3251200" cy="2438400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D1BEB564-6387-6BA9-E30F-42C8C4BF0FA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93309" y="3847547"/>
            <a:ext cx="3251200" cy="2438400"/>
          </a:xfrm>
          <a:prstGeom prst="rect">
            <a:avLst/>
          </a:prstGeom>
        </p:spPr>
      </p:pic>
      <p:pic>
        <p:nvPicPr>
          <p:cNvPr id="14" name="図 13">
            <a:extLst>
              <a:ext uri="{FF2B5EF4-FFF2-40B4-BE49-F238E27FC236}">
                <a16:creationId xmlns:a16="http://schemas.microsoft.com/office/drawing/2014/main" id="{08E63675-8A8A-1A2C-CEA3-37777AB16B2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56327" y="3805893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190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AEEB6DA-E767-8414-8B74-8DB411C622B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2639" y="300272"/>
            <a:ext cx="8655767" cy="628073"/>
          </a:xfrm>
        </p:spPr>
        <p:txBody>
          <a:bodyPr>
            <a:noAutofit/>
          </a:bodyPr>
          <a:lstStyle/>
          <a:p>
            <a:r>
              <a:rPr lang="ja-JP" altLang="en-US" sz="3200" b="1" dirty="0">
                <a:solidFill>
                  <a:schemeClr val="accent2"/>
                </a:solidFill>
              </a:rPr>
              <a:t>登所から夕食前の過ごし方②　</a:t>
            </a:r>
            <a:r>
              <a:rPr lang="en-US" altLang="ja-JP" sz="3200" b="1" dirty="0">
                <a:solidFill>
                  <a:schemeClr val="accent2"/>
                </a:solidFill>
              </a:rPr>
              <a:t>14:00</a:t>
            </a:r>
            <a:r>
              <a:rPr lang="ja-JP" altLang="en-US" sz="3200" b="1" dirty="0">
                <a:solidFill>
                  <a:schemeClr val="accent2"/>
                </a:solidFill>
              </a:rPr>
              <a:t>～</a:t>
            </a:r>
            <a:r>
              <a:rPr lang="en-US" altLang="ja-JP" sz="3200" b="1" dirty="0">
                <a:solidFill>
                  <a:schemeClr val="accent2"/>
                </a:solidFill>
              </a:rPr>
              <a:t>17:00</a:t>
            </a:r>
            <a:endParaRPr kumimoji="1" lang="ja-JP" altLang="en-US" sz="3200" dirty="0"/>
          </a:p>
        </p:txBody>
      </p:sp>
      <p:pic>
        <p:nvPicPr>
          <p:cNvPr id="13" name="図 12">
            <a:extLst>
              <a:ext uri="{FF2B5EF4-FFF2-40B4-BE49-F238E27FC236}">
                <a16:creationId xmlns:a16="http://schemas.microsoft.com/office/drawing/2014/main" id="{949B25AC-9F81-6A3F-AE21-090A083A03AB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6837" y="1237673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CB5D1902-196D-F26F-8BA0-3EB33EFE001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489" r="15486"/>
          <a:stretch/>
        </p:blipFill>
        <p:spPr>
          <a:xfrm rot="5400000">
            <a:off x="7584348" y="1237673"/>
            <a:ext cx="2438401" cy="24384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4DCA3B6D-BEAE-C979-439F-1C5981BA07D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6145" y="3985400"/>
            <a:ext cx="3251200" cy="2438400"/>
          </a:xfrm>
          <a:prstGeom prst="rect">
            <a:avLst/>
          </a:prstGeom>
        </p:spPr>
      </p:pic>
      <p:pic>
        <p:nvPicPr>
          <p:cNvPr id="19" name="図 18">
            <a:extLst>
              <a:ext uri="{FF2B5EF4-FFF2-40B4-BE49-F238E27FC236}">
                <a16:creationId xmlns:a16="http://schemas.microsoft.com/office/drawing/2014/main" id="{BD06F098-23A5-FC10-4B8A-0B0348DA0F9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5" y="3985400"/>
            <a:ext cx="3251200" cy="2438400"/>
          </a:xfrm>
          <a:prstGeom prst="rect">
            <a:avLst/>
          </a:prstGeom>
        </p:spPr>
      </p:pic>
      <p:pic>
        <p:nvPicPr>
          <p:cNvPr id="21" name="図 20">
            <a:extLst>
              <a:ext uri="{FF2B5EF4-FFF2-40B4-BE49-F238E27FC236}">
                <a16:creationId xmlns:a16="http://schemas.microsoft.com/office/drawing/2014/main" id="{3E0BF860-0DC1-9CDA-3710-2AB9016D11D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5"/>
          <a:stretch/>
        </p:blipFill>
        <p:spPr>
          <a:xfrm rot="5400000">
            <a:off x="7593948" y="3985402"/>
            <a:ext cx="2438401" cy="2438400"/>
          </a:xfrm>
          <a:prstGeom prst="rect">
            <a:avLst/>
          </a:prstGeom>
        </p:spPr>
      </p:pic>
      <p:pic>
        <p:nvPicPr>
          <p:cNvPr id="23" name="図 22">
            <a:extLst>
              <a:ext uri="{FF2B5EF4-FFF2-40B4-BE49-F238E27FC236}">
                <a16:creationId xmlns:a16="http://schemas.microsoft.com/office/drawing/2014/main" id="{1C201B90-49DB-3738-47E0-4E83347FB29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325" y="1237673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2812709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8836D72-9DAB-AC62-6674-6E53D88734A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24800" y="407555"/>
            <a:ext cx="8762627" cy="544945"/>
          </a:xfrm>
        </p:spPr>
        <p:txBody>
          <a:bodyPr>
            <a:no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登所から夕食前の過ごし方</a:t>
            </a:r>
            <a:r>
              <a:rPr lang="ja-JP" altLang="en-US" sz="3200" b="1" dirty="0">
                <a:solidFill>
                  <a:schemeClr val="accent2"/>
                </a:solidFill>
              </a:rPr>
              <a:t>③</a:t>
            </a:r>
            <a:r>
              <a:rPr kumimoji="1" lang="ja-JP" altLang="en-US" sz="3200" b="1" dirty="0">
                <a:solidFill>
                  <a:schemeClr val="accent2"/>
                </a:solidFill>
              </a:rPr>
              <a:t>　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14:00</a:t>
            </a:r>
            <a:r>
              <a:rPr kumimoji="1" lang="ja-JP" altLang="en-US" sz="3200" b="1" dirty="0">
                <a:solidFill>
                  <a:schemeClr val="accent2"/>
                </a:solidFill>
              </a:rPr>
              <a:t>～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17:00</a:t>
            </a:r>
            <a:endParaRPr kumimoji="1" lang="ja-JP" altLang="en-US" sz="3200" b="1" dirty="0">
              <a:solidFill>
                <a:schemeClr val="accent2"/>
              </a:solidFill>
            </a:endParaRPr>
          </a:p>
        </p:txBody>
      </p:sp>
      <p:pic>
        <p:nvPicPr>
          <p:cNvPr id="5" name="コンテンツ プレースホルダー 4">
            <a:extLst>
              <a:ext uri="{FF2B5EF4-FFF2-40B4-BE49-F238E27FC236}">
                <a16:creationId xmlns:a16="http://schemas.microsoft.com/office/drawing/2014/main" id="{292DA5E3-0294-2F62-C166-887EB78701F6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764" y="1294245"/>
            <a:ext cx="3251200" cy="2438400"/>
          </a:xfr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5907BF5-A0EA-2284-8AC7-83A6BD8334DB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1294245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AC61A3D-0F76-7321-A21E-CB8F395264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7600" y="4012045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D5C709EE-937D-F70F-4F61-86F5633271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406"/>
          <a:stretch/>
        </p:blipFill>
        <p:spPr>
          <a:xfrm rot="5400000">
            <a:off x="696182" y="3640663"/>
            <a:ext cx="2438400" cy="3181164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66F09F7-3887-2637-CF6E-A4B4B7B0942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73" y="1294245"/>
            <a:ext cx="3251200" cy="24384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7D35DEB-A3D6-610D-6CB6-8F450D28CE05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12073" y="4012045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8651057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E13BFBE9-8CD0-FC45-EAC2-5EF30291DE8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9175" y="417945"/>
            <a:ext cx="8711698" cy="554182"/>
          </a:xfrm>
        </p:spPr>
        <p:txBody>
          <a:bodyPr>
            <a:no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登所から夕食前の過ごし方④　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14:00</a:t>
            </a:r>
            <a:r>
              <a:rPr kumimoji="1" lang="ja-JP" altLang="en-US" sz="3200" b="1" dirty="0">
                <a:solidFill>
                  <a:schemeClr val="accent2"/>
                </a:solidFill>
              </a:rPr>
              <a:t>～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17:15</a:t>
            </a:r>
            <a:endParaRPr kumimoji="1" lang="ja-JP" altLang="en-US" sz="3200" b="1" dirty="0">
              <a:solidFill>
                <a:schemeClr val="accent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9FA41B3-D512-FE88-C4D7-6F4DF910C68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1313873"/>
            <a:ext cx="3251200" cy="2438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3F5FC9DE-4C6D-448A-9187-AD8601D7B7B4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0874" y="1313873"/>
            <a:ext cx="3131126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A7FABE00-B1B7-E2B7-4042-A2E666A2FB71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72" y="1313873"/>
            <a:ext cx="3131125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E117C5F-011D-4342-2C65-B4E7C60AB42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4182" y="4094019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192F269D-205D-F7C4-8458-9165643EAE7D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36292" y="4094019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4F8EF670-7084-A3A0-A5D2-F6474F3E0383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5273" y="4094019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57605306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A03B2DA-C9AF-79F6-5436-956461A21B9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2" y="512618"/>
            <a:ext cx="4204158" cy="674255"/>
          </a:xfrm>
        </p:spPr>
        <p:txBody>
          <a:bodyPr>
            <a:norm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夕食　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17:15</a:t>
            </a:r>
            <a:r>
              <a:rPr kumimoji="1" lang="ja-JP" altLang="en-US" sz="3200" b="1" dirty="0">
                <a:solidFill>
                  <a:schemeClr val="accent2"/>
                </a:solidFill>
              </a:rPr>
              <a:t>～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18:30</a:t>
            </a:r>
            <a:endParaRPr kumimoji="1" lang="ja-JP" altLang="en-US" sz="3200" b="1" dirty="0">
              <a:solidFill>
                <a:schemeClr val="accent2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31590DAE-3D09-CCD6-0741-3584B7F5B38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65" y="1283855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88F8C2CE-3791-A9C0-8088-B0D78302A7F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9365" y="3906982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26F91EE3-A7E6-DA96-6991-D5A52377054D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92" y="3906982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2BE54B4-19D6-A343-27E0-59CCE23016E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2692" y="1283855"/>
            <a:ext cx="3251200" cy="2438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E1076B0A-7201-8286-5BAD-8B60B5BFC303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58" r="34702"/>
          <a:stretch/>
        </p:blipFill>
        <p:spPr>
          <a:xfrm rot="5400000">
            <a:off x="808084" y="3776229"/>
            <a:ext cx="2438399" cy="2699905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FD2DF084-06A0-9276-BFC5-0C86591206F7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729" r="19603"/>
          <a:stretch/>
        </p:blipFill>
        <p:spPr>
          <a:xfrm rot="5400000">
            <a:off x="808086" y="1153104"/>
            <a:ext cx="2438399" cy="2699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01375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7B9D8F9-2A10-C37A-0766-7B33F66524C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160758" cy="701964"/>
          </a:xfrm>
        </p:spPr>
        <p:txBody>
          <a:bodyPr>
            <a:no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夕食後　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18:30</a:t>
            </a:r>
            <a:r>
              <a:rPr kumimoji="1" lang="ja-JP" altLang="en-US" sz="3200" b="1" dirty="0">
                <a:solidFill>
                  <a:schemeClr val="accent2"/>
                </a:solidFill>
              </a:rPr>
              <a:t>～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18:45</a:t>
            </a:r>
            <a:endParaRPr kumimoji="1" lang="ja-JP" altLang="en-US" sz="3200" b="1" dirty="0">
              <a:solidFill>
                <a:schemeClr val="accent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D29EA0C-2799-CEF1-C69C-3A7AD3D45DA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27" y="1452418"/>
            <a:ext cx="3251200" cy="2438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83905CD-0666-9E9F-F8A7-B875C4F307D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6255" y="1452418"/>
            <a:ext cx="3251200" cy="2438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A0729240-0461-8D26-C81B-FFD6F04CF748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93" r="11530"/>
          <a:stretch/>
        </p:blipFill>
        <p:spPr>
          <a:xfrm rot="5400000">
            <a:off x="1032162" y="817419"/>
            <a:ext cx="2438402" cy="3708399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51902BA0-48D6-13F2-4746-E043760D9D77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125" t="13648" r="27946" b="12248"/>
          <a:stretch/>
        </p:blipFill>
        <p:spPr>
          <a:xfrm rot="5400000">
            <a:off x="1302546" y="3694325"/>
            <a:ext cx="2382541" cy="3057237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875DC3D6-C510-DF9E-E23C-08982E51E919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299"/>
          <a:stretch/>
        </p:blipFill>
        <p:spPr>
          <a:xfrm rot="5400000">
            <a:off x="8358407" y="3735166"/>
            <a:ext cx="2382542" cy="297555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2A0FBA3B-3F14-6A22-A226-0E198234E4E4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179" r="12204" b="14085"/>
          <a:stretch/>
        </p:blipFill>
        <p:spPr>
          <a:xfrm rot="5400000">
            <a:off x="4680713" y="3599684"/>
            <a:ext cx="2387225" cy="3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142167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6F797DBC-B999-B224-27B7-0FC4D95D42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19537" y="490682"/>
            <a:ext cx="2094001" cy="592530"/>
          </a:xfrm>
        </p:spPr>
        <p:txBody>
          <a:bodyPr>
            <a:no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話し合い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8EAE7E7E-CC28-CE0F-49B5-B045C1E96D4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3" y="1341582"/>
            <a:ext cx="3251200" cy="2438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31AFAF8-423A-93C9-AADE-8F6E83D42A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45" y="1341582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526CA2AA-310A-35CF-6631-409696A7BFA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7" y="1341582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608C39A2-D282-0A5F-81C0-CB627E75194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873" y="4012046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03B98875-5F50-22B3-540A-4771CF6A570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7" y="4012046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82B0680-72B9-0D00-D732-CB15BA687EC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9345" y="4012046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46192422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74C9A1A0-E1B6-48C6-EEB7-6825AC55D4B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971068" cy="674255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夜の遊び（集団遊び）　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18:45</a:t>
            </a:r>
            <a:r>
              <a:rPr kumimoji="1" lang="ja-JP" altLang="en-US" sz="3200" b="1" dirty="0">
                <a:solidFill>
                  <a:schemeClr val="accent2"/>
                </a:solidFill>
              </a:rPr>
              <a:t>～</a:t>
            </a:r>
            <a:r>
              <a:rPr kumimoji="1" lang="en-US" altLang="ja-JP" sz="3200" b="1" dirty="0">
                <a:solidFill>
                  <a:schemeClr val="accent2"/>
                </a:solidFill>
              </a:rPr>
              <a:t>19:15</a:t>
            </a:r>
            <a:endParaRPr kumimoji="1" lang="ja-JP" altLang="en-US" sz="3200" b="1" dirty="0">
              <a:solidFill>
                <a:schemeClr val="accent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14532197-3362-E84E-31E4-DAFB0C745E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18" y="1369291"/>
            <a:ext cx="3251200" cy="2438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EAFC2DC8-F623-1352-A7B4-52C1B919F2C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6" y="1369291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3D1B4AFE-0C34-8EF3-22BB-B8B60A1DCDE2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48402" y="1369291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C3B46180-F8E9-2349-7F37-5FC570C0CA3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636" y="4121728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FF031DE-249F-837C-9B88-15889BDA101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9418" y="4121728"/>
            <a:ext cx="3251200" cy="2438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19FC076D-3EA2-1E19-7BD1-43F1D5335972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717" r="18359"/>
          <a:stretch/>
        </p:blipFill>
        <p:spPr>
          <a:xfrm rot="5400000">
            <a:off x="8054802" y="3715327"/>
            <a:ext cx="2438399" cy="325120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031496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0438377-A550-C2A8-A4F8-F9F08BE400D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6979612" cy="628073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入浴、夜の遊び</a:t>
            </a:r>
            <a:r>
              <a:rPr lang="ja-JP" altLang="en-US" b="1" dirty="0">
                <a:solidFill>
                  <a:schemeClr val="accent2"/>
                </a:solidFill>
              </a:rPr>
              <a:t>①</a:t>
            </a:r>
            <a:r>
              <a:rPr kumimoji="1" lang="ja-JP" altLang="en-US" b="1" dirty="0">
                <a:solidFill>
                  <a:schemeClr val="accent2"/>
                </a:solidFill>
              </a:rPr>
              <a:t>　</a:t>
            </a:r>
            <a:r>
              <a:rPr kumimoji="1" lang="en-US" altLang="ja-JP" b="1" dirty="0">
                <a:solidFill>
                  <a:schemeClr val="accent2"/>
                </a:solidFill>
              </a:rPr>
              <a:t>19:15</a:t>
            </a:r>
            <a:r>
              <a:rPr kumimoji="1" lang="ja-JP" altLang="en-US" b="1" dirty="0">
                <a:solidFill>
                  <a:schemeClr val="accent2"/>
                </a:solidFill>
              </a:rPr>
              <a:t>～</a:t>
            </a:r>
            <a:r>
              <a:rPr kumimoji="1" lang="en-US" altLang="ja-JP" b="1" dirty="0">
                <a:solidFill>
                  <a:schemeClr val="accent2"/>
                </a:solidFill>
              </a:rPr>
              <a:t>20:45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F4D46A4-B939-4F40-28CF-29309C488E2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" y="1387764"/>
            <a:ext cx="3251200" cy="2438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05F52AA2-1A4D-FE5F-5093-9656C6CFE2AD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5" y="1387764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422D3853-8197-72D6-869C-44DCF559E070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45" y="1387764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28AF5BC-9208-4DC9-C08C-3474A1D4B4E2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0946" y="3976255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B31F0AE-CB84-90D1-3669-72E1DC5CE192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1127" y="3976255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21BCB7FF-1777-49FF-9D5F-8E10756ADBD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6945" y="3976255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23774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F35D2A1-4CF0-2D1F-3A1D-1D8C5FFA87F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3" y="609600"/>
            <a:ext cx="5850075" cy="544945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夜の遊び②　</a:t>
            </a:r>
            <a:r>
              <a:rPr kumimoji="1" lang="en-US" altLang="ja-JP" b="1" dirty="0">
                <a:solidFill>
                  <a:schemeClr val="accent2"/>
                </a:solidFill>
              </a:rPr>
              <a:t>19:15</a:t>
            </a:r>
            <a:r>
              <a:rPr kumimoji="1" lang="ja-JP" altLang="en-US" b="1" dirty="0">
                <a:solidFill>
                  <a:schemeClr val="accent2"/>
                </a:solidFill>
              </a:rPr>
              <a:t>～</a:t>
            </a:r>
            <a:r>
              <a:rPr kumimoji="1" lang="en-US" altLang="ja-JP" b="1" dirty="0">
                <a:solidFill>
                  <a:schemeClr val="accent2"/>
                </a:solidFill>
              </a:rPr>
              <a:t>20:45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pic>
        <p:nvPicPr>
          <p:cNvPr id="7" name="図 6">
            <a:extLst>
              <a:ext uri="{FF2B5EF4-FFF2-40B4-BE49-F238E27FC236}">
                <a16:creationId xmlns:a16="http://schemas.microsoft.com/office/drawing/2014/main" id="{D9F5419F-96BC-2F54-27A5-209BD8E66F1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0" y="1325327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C2C4CFB-7476-86E0-089D-E67F466929A9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8" y="1325327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7622F42-BF0B-0468-2F36-617A00435E0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63" y="1325327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798941A5-9C59-7984-3318-61D1819EB3E4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6400" y="3934509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BF2D3ECB-9F24-7AE4-F85E-68E63B85595F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01563" y="3934509"/>
            <a:ext cx="3251200" cy="24384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5AA68AFE-92CE-CDC8-786A-1B8EBC2E436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73818" y="3934509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600131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DD37622D-E1D5-4544-B664-3984FFB82AD5}"/>
              </a:ext>
            </a:extLst>
          </p:cNvPr>
          <p:cNvSpPr txBox="1"/>
          <p:nvPr/>
        </p:nvSpPr>
        <p:spPr>
          <a:xfrm>
            <a:off x="1207406" y="750308"/>
            <a:ext cx="18261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0070C0"/>
                </a:solidFill>
                <a:latin typeface="+mj-ea"/>
                <a:ea typeface="+mj-ea"/>
              </a:rPr>
              <a:t>はじめに</a:t>
            </a:r>
          </a:p>
        </p:txBody>
      </p:sp>
      <p:sp>
        <p:nvSpPr>
          <p:cNvPr id="6" name="テキスト ボックス 5">
            <a:extLst>
              <a:ext uri="{FF2B5EF4-FFF2-40B4-BE49-F238E27FC236}">
                <a16:creationId xmlns:a16="http://schemas.microsoft.com/office/drawing/2014/main" id="{F767942C-6C53-2414-9782-0D060F3BCE88}"/>
              </a:ext>
            </a:extLst>
          </p:cNvPr>
          <p:cNvSpPr txBox="1"/>
          <p:nvPr/>
        </p:nvSpPr>
        <p:spPr>
          <a:xfrm>
            <a:off x="1512400" y="1588865"/>
            <a:ext cx="541686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夜間保育所（学童）をご存知ですか？</a:t>
            </a:r>
          </a:p>
        </p:txBody>
      </p:sp>
      <p:sp>
        <p:nvSpPr>
          <p:cNvPr id="7" name="テキスト ボックス 6">
            <a:extLst>
              <a:ext uri="{FF2B5EF4-FFF2-40B4-BE49-F238E27FC236}">
                <a16:creationId xmlns:a16="http://schemas.microsoft.com/office/drawing/2014/main" id="{4824F6BE-5187-87E5-0DF7-2314A591405C}"/>
              </a:ext>
            </a:extLst>
          </p:cNvPr>
          <p:cNvSpPr txBox="1"/>
          <p:nvPr/>
        </p:nvSpPr>
        <p:spPr>
          <a:xfrm>
            <a:off x="1512400" y="2451262"/>
            <a:ext cx="387798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夜間保育所（学童）とは</a:t>
            </a:r>
            <a:r>
              <a:rPr kumimoji="1" lang="en-US" altLang="ja-JP" sz="2400" dirty="0">
                <a:latin typeface="+mj-ea"/>
                <a:ea typeface="+mj-ea"/>
              </a:rPr>
              <a:t>…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1B07E259-36C3-AF75-E065-36BA2EB4A360}"/>
              </a:ext>
            </a:extLst>
          </p:cNvPr>
          <p:cNvSpPr txBox="1"/>
          <p:nvPr/>
        </p:nvSpPr>
        <p:spPr>
          <a:xfrm>
            <a:off x="1376218" y="3698114"/>
            <a:ext cx="8408071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午前</a:t>
            </a:r>
            <a:r>
              <a:rPr kumimoji="1" lang="en-US" altLang="ja-JP" sz="2400" dirty="0">
                <a:latin typeface="+mj-ea"/>
                <a:ea typeface="+mj-ea"/>
              </a:rPr>
              <a:t>11</a:t>
            </a:r>
            <a:r>
              <a:rPr kumimoji="1" lang="ja-JP" altLang="en-US" sz="2400" dirty="0">
                <a:latin typeface="+mj-ea"/>
                <a:ea typeface="+mj-ea"/>
              </a:rPr>
              <a:t>時から午後</a:t>
            </a:r>
            <a:r>
              <a:rPr kumimoji="1" lang="en-US" altLang="ja-JP" sz="2400" dirty="0">
                <a:latin typeface="+mj-ea"/>
                <a:ea typeface="+mj-ea"/>
              </a:rPr>
              <a:t>10</a:t>
            </a:r>
            <a:r>
              <a:rPr kumimoji="1" lang="ja-JP" altLang="en-US" sz="2400" dirty="0">
                <a:latin typeface="+mj-ea"/>
                <a:ea typeface="+mj-ea"/>
              </a:rPr>
              <a:t>時頃までの概ね</a:t>
            </a:r>
            <a:r>
              <a:rPr kumimoji="1" lang="en-US" altLang="ja-JP" sz="2400" dirty="0">
                <a:latin typeface="+mj-ea"/>
                <a:ea typeface="+mj-ea"/>
              </a:rPr>
              <a:t>11</a:t>
            </a:r>
            <a:r>
              <a:rPr kumimoji="1" lang="ja-JP" altLang="en-US" sz="2400" dirty="0">
                <a:latin typeface="+mj-ea"/>
                <a:ea typeface="+mj-ea"/>
              </a:rPr>
              <a:t>時間開所する保育所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全国の認可夜間保育所の数</a:t>
            </a:r>
            <a:r>
              <a:rPr lang="en-US" altLang="ja-JP" sz="2400" dirty="0">
                <a:latin typeface="+mj-ea"/>
                <a:ea typeface="+mj-ea"/>
              </a:rPr>
              <a:t>…73</a:t>
            </a:r>
            <a:r>
              <a:rPr lang="ja-JP" altLang="en-US" sz="2400" dirty="0">
                <a:latin typeface="+mj-ea"/>
                <a:ea typeface="+mj-ea"/>
              </a:rPr>
              <a:t>ヶ園（令和</a:t>
            </a:r>
            <a:r>
              <a:rPr lang="en-US" altLang="ja-JP" sz="2400" dirty="0">
                <a:latin typeface="+mj-ea"/>
                <a:ea typeface="+mj-ea"/>
              </a:rPr>
              <a:t>5</a:t>
            </a:r>
            <a:r>
              <a:rPr lang="ja-JP" altLang="en-US" sz="2400" dirty="0">
                <a:latin typeface="+mj-ea"/>
                <a:ea typeface="+mj-ea"/>
              </a:rPr>
              <a:t>年度）</a:t>
            </a:r>
            <a:endParaRPr lang="en-US" altLang="ja-JP" sz="2400" dirty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学童も併設の数</a:t>
            </a:r>
            <a:r>
              <a:rPr lang="en-US" altLang="ja-JP" sz="2400" dirty="0">
                <a:latin typeface="+mj-ea"/>
                <a:ea typeface="+mj-ea"/>
              </a:rPr>
              <a:t>…4</a:t>
            </a:r>
            <a:r>
              <a:rPr lang="ja-JP" altLang="en-US" sz="2400" dirty="0">
                <a:latin typeface="+mj-ea"/>
                <a:ea typeface="+mj-ea"/>
              </a:rPr>
              <a:t>か所（東京、大阪、福岡、北海道）</a:t>
            </a:r>
            <a:endParaRPr lang="en-US" altLang="ja-JP" sz="2400" dirty="0">
              <a:latin typeface="+mj-ea"/>
              <a:ea typeface="+mj-ea"/>
            </a:endParaRPr>
          </a:p>
          <a:p>
            <a:endParaRPr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☞全国夜間保育園連盟</a:t>
            </a:r>
            <a:r>
              <a:rPr kumimoji="1" lang="en-US" altLang="ja-JP" sz="2400" dirty="0">
                <a:latin typeface="+mj-ea"/>
                <a:ea typeface="+mj-ea"/>
              </a:rPr>
              <a:t>HP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pic>
        <p:nvPicPr>
          <p:cNvPr id="12" name="図 11">
            <a:extLst>
              <a:ext uri="{FF2B5EF4-FFF2-40B4-BE49-F238E27FC236}">
                <a16:creationId xmlns:a16="http://schemas.microsoft.com/office/drawing/2014/main" id="{55CED25F-F424-4CCB-4108-F469367CC869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2764" y="459447"/>
            <a:ext cx="3713018" cy="28379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92087585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C12CF60C-08F9-FA83-03EB-95FF4A50E84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737534" cy="581891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夜の遊び③　</a:t>
            </a:r>
            <a:r>
              <a:rPr kumimoji="1" lang="en-US" altLang="ja-JP" b="1" dirty="0">
                <a:solidFill>
                  <a:schemeClr val="accent2"/>
                </a:solidFill>
              </a:rPr>
              <a:t>19:15</a:t>
            </a:r>
            <a:r>
              <a:rPr kumimoji="1" lang="ja-JP" altLang="en-US" b="1" dirty="0">
                <a:solidFill>
                  <a:schemeClr val="accent2"/>
                </a:solidFill>
              </a:rPr>
              <a:t>～</a:t>
            </a:r>
            <a:r>
              <a:rPr kumimoji="1" lang="en-US" altLang="ja-JP" b="1" dirty="0">
                <a:solidFill>
                  <a:schemeClr val="accent2"/>
                </a:solidFill>
              </a:rPr>
              <a:t>20:40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pic>
        <p:nvPicPr>
          <p:cNvPr id="9" name="図 8">
            <a:extLst>
              <a:ext uri="{FF2B5EF4-FFF2-40B4-BE49-F238E27FC236}">
                <a16:creationId xmlns:a16="http://schemas.microsoft.com/office/drawing/2014/main" id="{076F8FB8-F34B-F1AA-72AE-360A2281ECD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2" y="1400924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93FF10B2-A862-A56B-0F19-09486AE9B0E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09" y="4059291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F598E83-1716-7240-4259-07864E0F2D6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334" y="4059291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06F188EA-1B4C-E1D5-0624-D2B07A9163F6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10764" y="4059291"/>
            <a:ext cx="3251200" cy="2438400"/>
          </a:xfrm>
          <a:prstGeom prst="rect">
            <a:avLst/>
          </a:prstGeom>
        </p:spPr>
      </p:pic>
      <p:pic>
        <p:nvPicPr>
          <p:cNvPr id="17" name="図 16">
            <a:extLst>
              <a:ext uri="{FF2B5EF4-FFF2-40B4-BE49-F238E27FC236}">
                <a16:creationId xmlns:a16="http://schemas.microsoft.com/office/drawing/2014/main" id="{793BF4E8-1CD7-CE12-0F92-59BEBCC55F97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709" y="1400924"/>
            <a:ext cx="3251200" cy="2438400"/>
          </a:xfrm>
          <a:prstGeom prst="rect">
            <a:avLst/>
          </a:prstGeom>
        </p:spPr>
      </p:pic>
      <p:pic>
        <p:nvPicPr>
          <p:cNvPr id="4" name="図 3">
            <a:extLst>
              <a:ext uri="{FF2B5EF4-FFF2-40B4-BE49-F238E27FC236}">
                <a16:creationId xmlns:a16="http://schemas.microsoft.com/office/drawing/2014/main" id="{CF507FAB-F60C-91F5-8E47-31FD91E4198B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4600"/>
          <a:stretch/>
        </p:blipFill>
        <p:spPr>
          <a:xfrm rot="5400000">
            <a:off x="7665558" y="889006"/>
            <a:ext cx="3141610" cy="275902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19284409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B2C7745-74CC-AAA1-EB74-DFD288B765C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6398715" cy="655782"/>
          </a:xfrm>
        </p:spPr>
        <p:txBody>
          <a:bodyPr>
            <a:normAutofit/>
          </a:bodyPr>
          <a:lstStyle/>
          <a:p>
            <a:r>
              <a:rPr kumimoji="1" lang="ja-JP" altLang="en-US" sz="3200" b="1" dirty="0"/>
              <a:t>夜の遊び④　</a:t>
            </a:r>
            <a:r>
              <a:rPr kumimoji="1" lang="en-US" altLang="ja-JP" sz="3200" b="1" dirty="0"/>
              <a:t>19:15</a:t>
            </a:r>
            <a:r>
              <a:rPr kumimoji="1" lang="ja-JP" altLang="en-US" sz="3200" b="1" dirty="0"/>
              <a:t>～</a:t>
            </a:r>
            <a:r>
              <a:rPr kumimoji="1" lang="en-US" altLang="ja-JP" sz="3200" b="1" dirty="0"/>
              <a:t>20:40</a:t>
            </a:r>
            <a:endParaRPr kumimoji="1" lang="ja-JP" altLang="en-US" sz="3200" b="1" dirty="0"/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54A0761F-C48D-E5C1-BA74-48209346369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1415473"/>
            <a:ext cx="3251200" cy="2438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A960BF8-A062-6C4D-173C-D050A19C8D0A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18" y="1415473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792DED4D-D398-5B8C-BDEA-27B3F7A91EA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000" y="4003964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569A89AC-2E14-908B-BE30-26C354310CE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218036" y="1009073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6828F6DB-38D5-6394-2099-BFF14404F66A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6218" y="4003964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F2CBF8A8-DF34-DA54-73D6-A993255B2EFC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4436" y="4003964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7061994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126C7092-6C16-AC33-E003-D1E8128172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5240955" cy="600364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就寝準備　</a:t>
            </a:r>
            <a:r>
              <a:rPr kumimoji="1" lang="en-US" altLang="ja-JP" b="1" dirty="0">
                <a:solidFill>
                  <a:schemeClr val="accent2"/>
                </a:solidFill>
              </a:rPr>
              <a:t>20:30</a:t>
            </a:r>
            <a:r>
              <a:rPr kumimoji="1" lang="ja-JP" altLang="en-US" b="1" dirty="0">
                <a:solidFill>
                  <a:schemeClr val="accent2"/>
                </a:solidFill>
              </a:rPr>
              <a:t>～</a:t>
            </a:r>
            <a:r>
              <a:rPr kumimoji="1" lang="en-US" altLang="ja-JP" b="1" dirty="0">
                <a:solidFill>
                  <a:schemeClr val="accent2"/>
                </a:solidFill>
              </a:rPr>
              <a:t>20:40</a:t>
            </a:r>
            <a:endParaRPr kumimoji="1" lang="ja-JP" altLang="en-US" b="1" dirty="0">
              <a:solidFill>
                <a:schemeClr val="accent2"/>
              </a:solidFill>
            </a:endParaRP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DCED1ABF-E26C-3906-E741-10C6BA23D3E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999933" y="1814506"/>
            <a:ext cx="3974123" cy="3977347"/>
          </a:xfrm>
          <a:prstGeom prst="rect">
            <a:avLst/>
          </a:prstGeom>
        </p:spPr>
      </p:pic>
      <p:pic>
        <p:nvPicPr>
          <p:cNvPr id="6" name="図 5">
            <a:extLst>
              <a:ext uri="{FF2B5EF4-FFF2-40B4-BE49-F238E27FC236}">
                <a16:creationId xmlns:a16="http://schemas.microsoft.com/office/drawing/2014/main" id="{4D3401AF-2C99-5E85-BB5B-44C997683A0F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36367" y="1716787"/>
            <a:ext cx="4655376" cy="34915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239841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B65092B2-0379-7CF3-738B-A89BC3B84B5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944772" cy="628357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就寝　</a:t>
            </a:r>
            <a:r>
              <a:rPr kumimoji="1" lang="en-US" altLang="ja-JP" b="1" dirty="0">
                <a:solidFill>
                  <a:schemeClr val="accent2"/>
                </a:solidFill>
              </a:rPr>
              <a:t>21:00</a:t>
            </a:r>
            <a:r>
              <a:rPr kumimoji="1" lang="ja-JP" altLang="en-US" b="1" dirty="0">
                <a:solidFill>
                  <a:schemeClr val="accent2"/>
                </a:solidFill>
              </a:rPr>
              <a:t>（</a:t>
            </a:r>
            <a:r>
              <a:rPr kumimoji="1" lang="en-US" altLang="ja-JP" b="1" dirty="0">
                <a:solidFill>
                  <a:schemeClr val="accent2"/>
                </a:solidFill>
              </a:rPr>
              <a:t>21:30</a:t>
            </a:r>
            <a:r>
              <a:rPr kumimoji="1" lang="ja-JP" altLang="en-US" b="1" dirty="0">
                <a:solidFill>
                  <a:schemeClr val="accent2"/>
                </a:solidFill>
              </a:rPr>
              <a:t>）～</a:t>
            </a:r>
          </a:p>
        </p:txBody>
      </p:sp>
      <p:pic>
        <p:nvPicPr>
          <p:cNvPr id="4" name="図 3">
            <a:extLst>
              <a:ext uri="{FF2B5EF4-FFF2-40B4-BE49-F238E27FC236}">
                <a16:creationId xmlns:a16="http://schemas.microsoft.com/office/drawing/2014/main" id="{F46D586D-770F-1FE1-99E1-8E9E8774E475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836429" y="1684008"/>
            <a:ext cx="4680812" cy="4028285"/>
          </a:xfrm>
          <a:prstGeom prst="rect">
            <a:avLst/>
          </a:prstGeom>
        </p:spPr>
      </p:pic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88153FDD-E687-489B-EF40-3CFF2944E6A0}"/>
              </a:ext>
            </a:extLst>
          </p:cNvPr>
          <p:cNvSpPr txBox="1"/>
          <p:nvPr/>
        </p:nvSpPr>
        <p:spPr>
          <a:xfrm>
            <a:off x="5676336" y="609600"/>
            <a:ext cx="4944772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就寝した後の様子です。</a:t>
            </a:r>
            <a:endParaRPr kumimoji="1" lang="en-US" altLang="ja-JP" dirty="0"/>
          </a:p>
          <a:p>
            <a:r>
              <a:rPr kumimoji="1" lang="ja-JP" altLang="en-US" dirty="0"/>
              <a:t>布団に入ったら、指導員やお友達とお話をしたりします。</a:t>
            </a:r>
            <a:endParaRPr kumimoji="1" lang="en-US" altLang="ja-JP" dirty="0"/>
          </a:p>
          <a:p>
            <a:r>
              <a:rPr kumimoji="1" lang="ja-JP" altLang="en-US" dirty="0"/>
              <a:t>すぐに寝ることを優先するのではなく、その日あった事や明日のこと、言葉のやりとりをして気持ちを温めていきます。</a:t>
            </a:r>
            <a:endParaRPr kumimoji="1" lang="en-US" altLang="ja-JP" dirty="0"/>
          </a:p>
          <a:p>
            <a:r>
              <a:rPr kumimoji="1" lang="ja-JP" altLang="en-US" dirty="0"/>
              <a:t>「もうそろそろ寝ようか」と声を掛けた時に、ちょっと残念そう</a:t>
            </a:r>
            <a:r>
              <a:rPr kumimoji="1" lang="en-US" altLang="ja-JP" dirty="0"/>
              <a:t>…</a:t>
            </a:r>
            <a:r>
              <a:rPr kumimoji="1" lang="ja-JP" altLang="en-US" dirty="0"/>
              <a:t>でも満足気な表情で嬉しそうに寝入ってくれると、子どもにとって良い日になったかな？と感じます。</a:t>
            </a:r>
            <a:endParaRPr kumimoji="1" lang="en-US" altLang="ja-JP" dirty="0"/>
          </a:p>
          <a:p>
            <a:r>
              <a:rPr kumimoji="1" lang="ja-JP" altLang="en-US" dirty="0"/>
              <a:t>自分にとっても充足された日になったようで、仕事をして良かったとほっとします。</a:t>
            </a:r>
            <a:endParaRPr kumimoji="1" lang="en-US" altLang="ja-JP" dirty="0"/>
          </a:p>
          <a:p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/>
              <a:t>感情的に怒ってしまったり、上手く関われなかったりして落ち込むこともありますが、一日の最後は気持ちよく締めくくって、前向きに反省を生かしていきたいと思います。</a:t>
            </a:r>
            <a:endParaRPr kumimoji="1" lang="en-US" altLang="ja-JP" dirty="0"/>
          </a:p>
          <a:p>
            <a:endParaRPr kumimoji="1" lang="en-US" altLang="ja-JP" dirty="0"/>
          </a:p>
          <a:p>
            <a:r>
              <a:rPr kumimoji="1" lang="ja-JP" altLang="en-US" dirty="0">
                <a:highlight>
                  <a:srgbClr val="FFFF00"/>
                </a:highlight>
              </a:rPr>
              <a:t>失敗したら、相手に謝ってやり直そう！</a:t>
            </a:r>
          </a:p>
        </p:txBody>
      </p:sp>
    </p:spTree>
    <p:extLst>
      <p:ext uri="{BB962C8B-B14F-4D97-AF65-F5344CB8AC3E}">
        <p14:creationId xmlns:p14="http://schemas.microsoft.com/office/powerpoint/2010/main" val="1816071940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84EF4AF1-26B2-0EEC-C1F9-53BD60C24B7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724660" cy="503290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行事やイベント～季節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7C6986BA-22E2-1F13-9680-EFADD978A06E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1341581"/>
            <a:ext cx="3251200" cy="2438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FD66A7A8-7EDA-AB22-7810-CB1031155E43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4" y="1341581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D4D1B61-5E2F-A703-4D34-DC3F85DD1CD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8763" y="4008672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3B64D3AD-D5B5-AC08-3055-93B40D26329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8534" y="4008672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C6747471-4793-B124-66C7-2D4EF9FB905C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05" y="1341581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3F7698BF-33CF-16D7-C9F0-EADD1C1AD0B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8305" y="4008672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3988893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0FC5074E-F2F5-C8A7-7E82-9F14FD71967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4264121" cy="466527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行事やイベント～季節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FC5E278F-F42D-9F93-9BA3-1117F89BE26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1295400"/>
            <a:ext cx="3251200" cy="2438400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E35B1BC-59F9-7D44-F499-5BE1F827FD7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09" y="1295400"/>
            <a:ext cx="3251200" cy="2438400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274A6A30-2002-E65D-2E05-2C94B973275C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0" y="1295400"/>
            <a:ext cx="3251200" cy="2438400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BFF85FF2-D2AB-9525-55C6-3AF12F86EC18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91" y="3953073"/>
            <a:ext cx="3251200" cy="2438400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5C7C8E44-4CE0-7730-45A2-FFCC02F7E55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09200" y="3953073"/>
            <a:ext cx="3251200" cy="2438400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DC13F0F3-D610-F4A5-3437-ED07252B731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39709" y="3946146"/>
            <a:ext cx="3251200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5722161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5064BAF-5B6A-D70C-B538-8405E4B9A7D4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38794" y="434293"/>
            <a:ext cx="9407064" cy="655782"/>
          </a:xfrm>
        </p:spPr>
        <p:txBody>
          <a:bodyPr>
            <a:normAutofit fontScale="90000"/>
          </a:bodyPr>
          <a:lstStyle/>
          <a:p>
            <a:r>
              <a:rPr kumimoji="1" lang="ja-JP" altLang="en-US" b="1" dirty="0">
                <a:solidFill>
                  <a:schemeClr val="accent2"/>
                </a:solidFill>
              </a:rPr>
              <a:t>行事やイベント　</a:t>
            </a:r>
            <a:r>
              <a:rPr kumimoji="1" lang="en-US" altLang="ja-JP" b="1" dirty="0">
                <a:solidFill>
                  <a:schemeClr val="accent2"/>
                </a:solidFill>
              </a:rPr>
              <a:t>2</a:t>
            </a:r>
            <a:r>
              <a:rPr kumimoji="1" lang="ja-JP" altLang="en-US" b="1" dirty="0">
                <a:solidFill>
                  <a:schemeClr val="accent2"/>
                </a:solidFill>
              </a:rPr>
              <a:t>泊</a:t>
            </a:r>
            <a:r>
              <a:rPr kumimoji="1" lang="en-US" altLang="ja-JP" b="1" dirty="0">
                <a:solidFill>
                  <a:schemeClr val="accent2"/>
                </a:solidFill>
              </a:rPr>
              <a:t>3</a:t>
            </a:r>
            <a:r>
              <a:rPr kumimoji="1" lang="ja-JP" altLang="en-US" b="1" dirty="0">
                <a:solidFill>
                  <a:schemeClr val="accent2"/>
                </a:solidFill>
              </a:rPr>
              <a:t>日のキャンプ（本別公園）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044AE1CC-948C-3FDC-EDF7-9297DAC6C2CD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9815" y="1348874"/>
            <a:ext cx="3251200" cy="2429163"/>
          </a:xfrm>
          <a:prstGeom prst="rect">
            <a:avLst/>
          </a:prstGeom>
        </p:spPr>
      </p:pic>
      <p:pic>
        <p:nvPicPr>
          <p:cNvPr id="7" name="図 6">
            <a:extLst>
              <a:ext uri="{FF2B5EF4-FFF2-40B4-BE49-F238E27FC236}">
                <a16:creationId xmlns:a16="http://schemas.microsoft.com/office/drawing/2014/main" id="{A41C4CFD-5258-1ED7-A461-3C1F39EF3997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8794" y="3994544"/>
            <a:ext cx="3251200" cy="2429163"/>
          </a:xfrm>
          <a:prstGeom prst="rect">
            <a:avLst/>
          </a:prstGeom>
        </p:spPr>
      </p:pic>
      <p:pic>
        <p:nvPicPr>
          <p:cNvPr id="9" name="図 8">
            <a:extLst>
              <a:ext uri="{FF2B5EF4-FFF2-40B4-BE49-F238E27FC236}">
                <a16:creationId xmlns:a16="http://schemas.microsoft.com/office/drawing/2014/main" id="{9EFBA6B8-1033-0B88-C5B7-A6BB28678DF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42" y="3994543"/>
            <a:ext cx="3251200" cy="2429163"/>
          </a:xfrm>
          <a:prstGeom prst="rect">
            <a:avLst/>
          </a:prstGeom>
        </p:spPr>
      </p:pic>
      <p:pic>
        <p:nvPicPr>
          <p:cNvPr id="11" name="図 10">
            <a:extLst>
              <a:ext uri="{FF2B5EF4-FFF2-40B4-BE49-F238E27FC236}">
                <a16:creationId xmlns:a16="http://schemas.microsoft.com/office/drawing/2014/main" id="{1EB30FF1-9426-EBDC-E8D0-0320564424A0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22542" y="1348874"/>
            <a:ext cx="3251200" cy="2429163"/>
          </a:xfrm>
          <a:prstGeom prst="rect">
            <a:avLst/>
          </a:prstGeom>
        </p:spPr>
      </p:pic>
      <p:pic>
        <p:nvPicPr>
          <p:cNvPr id="13" name="図 12">
            <a:extLst>
              <a:ext uri="{FF2B5EF4-FFF2-40B4-BE49-F238E27FC236}">
                <a16:creationId xmlns:a16="http://schemas.microsoft.com/office/drawing/2014/main" id="{24F52488-C962-9006-DCA0-9868A75EED64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15" y="1348874"/>
            <a:ext cx="3251200" cy="2429163"/>
          </a:xfrm>
          <a:prstGeom prst="rect">
            <a:avLst/>
          </a:prstGeom>
        </p:spPr>
      </p:pic>
      <p:pic>
        <p:nvPicPr>
          <p:cNvPr id="15" name="図 14">
            <a:extLst>
              <a:ext uri="{FF2B5EF4-FFF2-40B4-BE49-F238E27FC236}">
                <a16:creationId xmlns:a16="http://schemas.microsoft.com/office/drawing/2014/main" id="{876BE7A0-BADE-BBDF-407F-EAC66F46603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0615" y="3994542"/>
            <a:ext cx="3251200" cy="24291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3692678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D3A67D26-2196-18DC-A9F2-DDC88D3624A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8596668" cy="618836"/>
          </a:xfrm>
        </p:spPr>
        <p:txBody>
          <a:bodyPr>
            <a:normAutofit fontScale="90000"/>
          </a:bodyPr>
          <a:lstStyle/>
          <a:p>
            <a:r>
              <a:rPr kumimoji="1" lang="ja-JP" altLang="en-US" sz="3600" b="1" dirty="0">
                <a:solidFill>
                  <a:schemeClr val="accent2"/>
                </a:solidFill>
              </a:rPr>
              <a:t>保護者支援について</a:t>
            </a:r>
            <a:endParaRPr kumimoji="1" lang="ja-JP" altLang="en-US" dirty="0"/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BEC56031-56D7-3BD7-B899-C81C40F99D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4" y="1301607"/>
            <a:ext cx="8596668" cy="4517302"/>
          </a:xfrm>
        </p:spPr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kumimoji="1" lang="ja-JP" altLang="en-US" dirty="0"/>
              <a:t>・そもそも送迎で保護者と出会えない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・お迎え時に玄関口で挨拶程度の関りしかない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・保護者</a:t>
            </a:r>
            <a:r>
              <a:rPr lang="ja-JP" altLang="en-US" dirty="0"/>
              <a:t>自身が学童に満足している（から、話す必要性を感じていない）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・多くを求めていない（から、話す必要性を感じていていない）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　　　　　　　　↓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＊支援を通して信頼関係の構築が難しい</a:t>
            </a:r>
            <a:endParaRPr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＜目指したいこと＞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＊それでも保護者を味方につける＝学童を理解してもらえる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・保護者会、懇談会、保護者参加の行事などがあると、接点を持ちやすい。</a:t>
            </a:r>
            <a:endParaRPr kumimoji="1" lang="en-US" altLang="ja-JP" dirty="0"/>
          </a:p>
          <a:p>
            <a:pPr marL="0" indent="0">
              <a:buNone/>
            </a:pP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私自身、学童側でなく、昨年、年長児と</a:t>
            </a:r>
            <a:r>
              <a:rPr kumimoji="1" lang="en-US" altLang="ja-JP" dirty="0"/>
              <a:t>5</a:t>
            </a:r>
            <a:r>
              <a:rPr kumimoji="1" lang="ja-JP" altLang="en-US" dirty="0"/>
              <a:t>年生の父親だった経験から感じたこと。</a:t>
            </a:r>
          </a:p>
        </p:txBody>
      </p:sp>
    </p:spTree>
    <p:extLst>
      <p:ext uri="{BB962C8B-B14F-4D97-AF65-F5344CB8AC3E}">
        <p14:creationId xmlns:p14="http://schemas.microsoft.com/office/powerpoint/2010/main" val="843257957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FD8682FA-0412-D231-6ABE-61804BCFEE3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355990"/>
            <a:ext cx="4499577" cy="656492"/>
          </a:xfrm>
        </p:spPr>
        <p:txBody>
          <a:bodyPr>
            <a:norm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保護者支援について②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5A1D9A8E-8E47-D43D-117D-E3F12E041B9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012482"/>
            <a:ext cx="10084451" cy="3840872"/>
          </a:xfrm>
        </p:spPr>
        <p:txBody>
          <a:bodyPr>
            <a:normAutofit fontScale="85000" lnSpcReduction="10000"/>
          </a:bodyPr>
          <a:lstStyle/>
          <a:p>
            <a:pPr marL="0" indent="0">
              <a:buNone/>
            </a:pPr>
            <a:r>
              <a:rPr kumimoji="1" lang="ja-JP" altLang="en-US" dirty="0">
                <a:solidFill>
                  <a:srgbClr val="FF0000"/>
                </a:solidFill>
              </a:rPr>
              <a:t>保護者は味方にした方が良い</a:t>
            </a:r>
            <a:r>
              <a:rPr kumimoji="1" lang="en-US" altLang="ja-JP" dirty="0">
                <a:solidFill>
                  <a:srgbClr val="FF0000"/>
                </a:solidFill>
              </a:rPr>
              <a:t>…</a:t>
            </a:r>
            <a:r>
              <a:rPr kumimoji="1" lang="ja-JP" altLang="en-US" dirty="0">
                <a:solidFill>
                  <a:srgbClr val="FF0000"/>
                </a:solidFill>
              </a:rPr>
              <a:t>でも難しい保護者もいる</a:t>
            </a:r>
            <a:r>
              <a:rPr kumimoji="1" lang="en-US" altLang="ja-JP" dirty="0">
                <a:solidFill>
                  <a:srgbClr val="FF0000"/>
                </a:solidFill>
              </a:rPr>
              <a:t>…</a:t>
            </a:r>
          </a:p>
          <a:p>
            <a:pPr marL="0" indent="0">
              <a:buNone/>
            </a:pPr>
            <a:r>
              <a:rPr lang="ja-JP" altLang="en-US" dirty="0"/>
              <a:t>・子ども、保護者の、自分が良いと感じたところを伝える。</a:t>
            </a:r>
            <a:endParaRPr lang="en-US" altLang="ja-JP" dirty="0"/>
          </a:p>
          <a:p>
            <a:pPr marL="0" indent="0">
              <a:buNone/>
            </a:pPr>
            <a:r>
              <a:rPr lang="ja-JP" altLang="en-US" dirty="0"/>
              <a:t>　（嘘やお世辞は</a:t>
            </a:r>
            <a:r>
              <a:rPr lang="en-US" altLang="ja-JP" dirty="0"/>
              <a:t>NG</a:t>
            </a:r>
            <a:r>
              <a:rPr lang="ja-JP" altLang="en-US" dirty="0"/>
              <a:t>。媚びる必要はなく、自分が良い印象を持った部分を発信してみる）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・子どもの良い話をしてくれる指導員には、好感を持ってくれます。その土台が出来てから、その子の心配な点、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伝えたい点を伝えていくようにします。こちらから伝える前に保護者から話してくれたら</a:t>
            </a:r>
            <a:r>
              <a:rPr kumimoji="1" lang="en-US" altLang="ja-JP" dirty="0"/>
              <a:t>BEST</a:t>
            </a:r>
            <a:r>
              <a:rPr kumimoji="1" lang="ja-JP" altLang="en-US" dirty="0"/>
              <a:t>です。　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　</a:t>
            </a:r>
            <a:r>
              <a:rPr kumimoji="1" lang="ja-JP" altLang="en-US" dirty="0"/>
              <a:t>我が子に関心を持ってくれている人に気持ちは傾きます。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>
                <a:solidFill>
                  <a:srgbClr val="FF0000"/>
                </a:solidFill>
              </a:rPr>
              <a:t>そもそも保護者とほぼ会う機会がない</a:t>
            </a:r>
            <a:r>
              <a:rPr lang="en-US" altLang="ja-JP" dirty="0">
                <a:solidFill>
                  <a:srgbClr val="FF0000"/>
                </a:solidFill>
              </a:rPr>
              <a:t>…</a:t>
            </a:r>
          </a:p>
          <a:p>
            <a:pPr marL="0" indent="0">
              <a:buNone/>
            </a:pPr>
            <a:r>
              <a:rPr kumimoji="1" lang="ja-JP" altLang="en-US" dirty="0"/>
              <a:t>・子どもに伝える（ママにも先生に褒められたよって話しておいてね！、パパってすごいね！＝家で子ども発信で</a:t>
            </a:r>
            <a:endParaRPr kumimoji="1" lang="en-US" altLang="ja-JP" dirty="0"/>
          </a:p>
          <a:p>
            <a:pPr marL="0" indent="0">
              <a:buNone/>
            </a:pPr>
            <a:r>
              <a:rPr kumimoji="1" lang="ja-JP" altLang="en-US" dirty="0"/>
              <a:t>　伝えてもらう）</a:t>
            </a:r>
            <a:endParaRPr kumimoji="1" lang="en-US" altLang="ja-JP" dirty="0"/>
          </a:p>
          <a:p>
            <a:pPr marL="0" indent="0">
              <a:buNone/>
            </a:pPr>
            <a:r>
              <a:rPr lang="ja-JP" altLang="en-US" dirty="0"/>
              <a:t>・子ども発信で指導員の情報が伝わります。子どもと信頼関係が築けていると、保護者の安心感につながります。</a:t>
            </a:r>
            <a:endParaRPr lang="en-US" altLang="ja-JP" dirty="0"/>
          </a:p>
          <a:p>
            <a:pPr marL="0" indent="0">
              <a:buNone/>
            </a:pPr>
            <a:r>
              <a:rPr kumimoji="1" lang="ja-JP" altLang="en-US" dirty="0"/>
              <a:t>・おたよりも有効なツールで、学童の考え、保育内容を伝えることに適していると思います。</a:t>
            </a: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F0ACE353-4DAC-A1F8-8ABE-B0C252F7FCBA}"/>
              </a:ext>
            </a:extLst>
          </p:cNvPr>
          <p:cNvSpPr txBox="1"/>
          <p:nvPr/>
        </p:nvSpPr>
        <p:spPr>
          <a:xfrm>
            <a:off x="677333" y="4853354"/>
            <a:ext cx="9228406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highlight>
                  <a:srgbClr val="FFFF00"/>
                </a:highlight>
              </a:rPr>
              <a:t>保護者の立場、状況の理解に努める</a:t>
            </a:r>
            <a:endParaRPr kumimoji="1" lang="en-US" altLang="ja-JP" dirty="0">
              <a:highlight>
                <a:srgbClr val="FFFF00"/>
              </a:highlight>
            </a:endParaRPr>
          </a:p>
          <a:p>
            <a:endParaRPr kumimoji="1" lang="en-US" altLang="ja-JP" dirty="0">
              <a:highlight>
                <a:srgbClr val="FFFF00"/>
              </a:highlight>
            </a:endParaRPr>
          </a:p>
          <a:p>
            <a:r>
              <a:rPr kumimoji="1" lang="ja-JP" altLang="en-US" dirty="0"/>
              <a:t>・親だからこれ位して当たり前、仕事休みなのに学童を利用するのはおかしい</a:t>
            </a:r>
            <a:r>
              <a:rPr kumimoji="1" lang="en-US" altLang="ja-JP" dirty="0"/>
              <a:t>…</a:t>
            </a:r>
          </a:p>
          <a:p>
            <a:r>
              <a:rPr kumimoji="1" lang="ja-JP" altLang="en-US" dirty="0"/>
              <a:t>　と頭から思わない様に心掛けています。</a:t>
            </a:r>
            <a:endParaRPr kumimoji="1" lang="en-US" altLang="ja-JP" dirty="0"/>
          </a:p>
          <a:p>
            <a:r>
              <a:rPr kumimoji="1" lang="ja-JP" altLang="en-US" dirty="0"/>
              <a:t>　保護者自身の育ち、養育能力、経済環境によって様々な事情を抱えています。</a:t>
            </a:r>
          </a:p>
        </p:txBody>
      </p:sp>
    </p:spTree>
    <p:extLst>
      <p:ext uri="{BB962C8B-B14F-4D97-AF65-F5344CB8AC3E}">
        <p14:creationId xmlns:p14="http://schemas.microsoft.com/office/powerpoint/2010/main" val="3518183502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32464975-69F6-CABA-2F73-F3450FD7DB6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77334" y="609600"/>
            <a:ext cx="2023663" cy="656492"/>
          </a:xfrm>
        </p:spPr>
        <p:txBody>
          <a:bodyPr>
            <a:normAutofit/>
          </a:bodyPr>
          <a:lstStyle/>
          <a:p>
            <a:r>
              <a:rPr kumimoji="1" lang="ja-JP" altLang="en-US" sz="3200" b="1" dirty="0"/>
              <a:t>おわりに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821F26B8-740D-410D-9912-583733C8433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677333" y="1739962"/>
            <a:ext cx="8596668" cy="1685875"/>
          </a:xfrm>
        </p:spPr>
        <p:txBody>
          <a:bodyPr>
            <a:normAutofit lnSpcReduction="10000"/>
          </a:bodyPr>
          <a:lstStyle/>
          <a:p>
            <a:r>
              <a:rPr kumimoji="1" lang="ja-JP" altLang="en-US" sz="2000" dirty="0"/>
              <a:t>自分の思いを伝えられる</a:t>
            </a:r>
            <a:endParaRPr kumimoji="1" lang="en-US" altLang="ja-JP" sz="2000" dirty="0"/>
          </a:p>
          <a:p>
            <a:r>
              <a:rPr lang="ja-JP" altLang="en-US" sz="2000" dirty="0"/>
              <a:t>人の話に耳を傾けられる</a:t>
            </a:r>
            <a:endParaRPr lang="en-US" altLang="ja-JP" sz="2000" dirty="0"/>
          </a:p>
          <a:p>
            <a:r>
              <a:rPr kumimoji="1" lang="ja-JP" altLang="en-US" sz="2000" dirty="0"/>
              <a:t>困っている人に手を差し伸べられる</a:t>
            </a:r>
            <a:endParaRPr kumimoji="1" lang="en-US" altLang="ja-JP" sz="2000" dirty="0"/>
          </a:p>
          <a:p>
            <a:r>
              <a:rPr lang="ja-JP" altLang="en-US" sz="2000" dirty="0"/>
              <a:t>自分が困ったときに人に頼れる、助けを求められる</a:t>
            </a:r>
            <a:endParaRPr kumimoji="1" lang="ja-JP" altLang="en-US" sz="20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176C6F5D-DFCE-519D-888F-5CF7B01B7025}"/>
              </a:ext>
            </a:extLst>
          </p:cNvPr>
          <p:cNvSpPr txBox="1"/>
          <p:nvPr/>
        </p:nvSpPr>
        <p:spPr>
          <a:xfrm>
            <a:off x="677334" y="1249541"/>
            <a:ext cx="65696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highlight>
                  <a:srgbClr val="FFFF00"/>
                </a:highlight>
              </a:rPr>
              <a:t>遊びや生活を通して、子どもに培って欲しい力、目指す姿</a:t>
            </a:r>
          </a:p>
        </p:txBody>
      </p:sp>
      <p:sp>
        <p:nvSpPr>
          <p:cNvPr id="5" name="テキスト ボックス 4">
            <a:extLst>
              <a:ext uri="{FF2B5EF4-FFF2-40B4-BE49-F238E27FC236}">
                <a16:creationId xmlns:a16="http://schemas.microsoft.com/office/drawing/2014/main" id="{3D1DB9B4-9F20-A76E-20B2-E085A156441E}"/>
              </a:ext>
            </a:extLst>
          </p:cNvPr>
          <p:cNvSpPr txBox="1"/>
          <p:nvPr/>
        </p:nvSpPr>
        <p:spPr>
          <a:xfrm>
            <a:off x="677333" y="3546926"/>
            <a:ext cx="31350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>
                <a:highlight>
                  <a:srgbClr val="FFFF00"/>
                </a:highlight>
              </a:rPr>
              <a:t>指導員の配慮、目指す姿</a:t>
            </a:r>
          </a:p>
        </p:txBody>
      </p:sp>
      <p:sp>
        <p:nvSpPr>
          <p:cNvPr id="9" name="テキスト ボックス 8">
            <a:extLst>
              <a:ext uri="{FF2B5EF4-FFF2-40B4-BE49-F238E27FC236}">
                <a16:creationId xmlns:a16="http://schemas.microsoft.com/office/drawing/2014/main" id="{E196C7FF-580E-7034-D0D7-E0B482A575DC}"/>
              </a:ext>
            </a:extLst>
          </p:cNvPr>
          <p:cNvSpPr txBox="1"/>
          <p:nvPr/>
        </p:nvSpPr>
        <p:spPr>
          <a:xfrm>
            <a:off x="677333" y="4037347"/>
            <a:ext cx="8382261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〇 </a:t>
            </a:r>
            <a:r>
              <a:rPr kumimoji="1" lang="ja-JP" altLang="en-US" sz="2000" dirty="0"/>
              <a:t>子どものことを知ろうとする＝指導員の私自身を理解してもらうこと</a:t>
            </a:r>
            <a:endParaRPr kumimoji="1" lang="en-US" altLang="ja-JP" sz="2000" dirty="0"/>
          </a:p>
          <a:p>
            <a:r>
              <a:rPr kumimoji="1" lang="ja-JP" altLang="en-US" sz="2000" dirty="0"/>
              <a:t>〇 気持ちを共感して、言葉に出してみること</a:t>
            </a:r>
            <a:endParaRPr kumimoji="1" lang="en-US" altLang="ja-JP" sz="2000" dirty="0"/>
          </a:p>
          <a:p>
            <a:r>
              <a:rPr kumimoji="1" lang="ja-JP" altLang="en-US" sz="2000" dirty="0"/>
              <a:t>〇 見守り屋さん、見破り屋さんのバランスを取ること</a:t>
            </a:r>
            <a:endParaRPr kumimoji="1" lang="en-US" altLang="ja-JP" sz="2000" dirty="0"/>
          </a:p>
          <a:p>
            <a:r>
              <a:rPr kumimoji="1" lang="ja-JP" altLang="en-US" sz="2000" dirty="0"/>
              <a:t>〇 苦しい時は、周りに助けを求めること</a:t>
            </a:r>
            <a:endParaRPr kumimoji="1" lang="en-US" altLang="ja-JP" sz="2000" dirty="0"/>
          </a:p>
        </p:txBody>
      </p:sp>
      <p:sp>
        <p:nvSpPr>
          <p:cNvPr id="12" name="テキスト ボックス 11">
            <a:extLst>
              <a:ext uri="{FF2B5EF4-FFF2-40B4-BE49-F238E27FC236}">
                <a16:creationId xmlns:a16="http://schemas.microsoft.com/office/drawing/2014/main" id="{BCF575BB-0609-8CC6-C4C9-7D2F34450425}"/>
              </a:ext>
            </a:extLst>
          </p:cNvPr>
          <p:cNvSpPr txBox="1"/>
          <p:nvPr/>
        </p:nvSpPr>
        <p:spPr>
          <a:xfrm>
            <a:off x="559317" y="5556797"/>
            <a:ext cx="10666702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sz="2400" b="1" dirty="0">
                <a:solidFill>
                  <a:srgbClr val="FF3300"/>
                </a:solidFill>
              </a:rPr>
              <a:t>小学生と保護者を支援する同じ立場の者同士、一緒に頑張っていきましょう。</a:t>
            </a:r>
            <a:endParaRPr kumimoji="1" lang="en-US" altLang="ja-JP" sz="2400" b="1" dirty="0">
              <a:solidFill>
                <a:srgbClr val="FF3300"/>
              </a:solidFill>
            </a:endParaRPr>
          </a:p>
          <a:p>
            <a:r>
              <a:rPr kumimoji="1" lang="ja-JP" altLang="en-US" sz="2400" b="1" dirty="0">
                <a:solidFill>
                  <a:srgbClr val="FF3300"/>
                </a:solidFill>
              </a:rPr>
              <a:t>本日はありがとうございました。</a:t>
            </a:r>
          </a:p>
        </p:txBody>
      </p:sp>
    </p:spTree>
    <p:extLst>
      <p:ext uri="{BB962C8B-B14F-4D97-AF65-F5344CB8AC3E}">
        <p14:creationId xmlns:p14="http://schemas.microsoft.com/office/powerpoint/2010/main" val="24411647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9E77021C-A323-9A5E-5B67-04793F5AB17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1669348"/>
            <a:ext cx="6033655" cy="753867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solidFill>
                  <a:schemeClr val="tx1"/>
                </a:solidFill>
              </a:rPr>
              <a:t>社会福祉法人　慧誠会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686079B0-C9DF-7ADC-8C8E-3C1AC47BC7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499837"/>
            <a:ext cx="10515600" cy="3407557"/>
          </a:xfrm>
        </p:spPr>
        <p:txBody>
          <a:bodyPr>
            <a:norm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児童部門</a:t>
            </a:r>
            <a:r>
              <a:rPr kumimoji="1" lang="en-US" altLang="ja-JP" sz="2400" dirty="0">
                <a:latin typeface="+mj-ea"/>
                <a:ea typeface="+mj-ea"/>
              </a:rPr>
              <a:t>…</a:t>
            </a:r>
            <a:r>
              <a:rPr kumimoji="1" lang="ja-JP" altLang="en-US" sz="2400" dirty="0">
                <a:latin typeface="+mj-ea"/>
                <a:ea typeface="+mj-ea"/>
              </a:rPr>
              <a:t>保育所</a:t>
            </a:r>
            <a:r>
              <a:rPr kumimoji="1" lang="en-US" altLang="ja-JP" sz="2400" dirty="0">
                <a:latin typeface="+mj-ea"/>
                <a:ea typeface="+mj-ea"/>
              </a:rPr>
              <a:t>5</a:t>
            </a:r>
            <a:r>
              <a:rPr kumimoji="1" lang="ja-JP" altLang="en-US" sz="2400" dirty="0">
                <a:latin typeface="+mj-ea"/>
                <a:ea typeface="+mj-ea"/>
              </a:rPr>
              <a:t>カ所、児童保育センター</a:t>
            </a:r>
            <a:r>
              <a:rPr kumimoji="1" lang="en-US" altLang="ja-JP" sz="2400" dirty="0">
                <a:latin typeface="+mj-ea"/>
                <a:ea typeface="+mj-ea"/>
              </a:rPr>
              <a:t>5</a:t>
            </a:r>
            <a:r>
              <a:rPr kumimoji="1" lang="ja-JP" altLang="en-US" sz="2400" dirty="0">
                <a:latin typeface="+mj-ea"/>
                <a:ea typeface="+mj-ea"/>
              </a:rPr>
              <a:t>か所、</a:t>
            </a:r>
            <a:endParaRPr kumimoji="1"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　　　　　   </a:t>
            </a:r>
            <a:r>
              <a:rPr kumimoji="1" lang="ja-JP" altLang="en-US" sz="2400" dirty="0">
                <a:latin typeface="+mj-ea"/>
                <a:ea typeface="+mj-ea"/>
              </a:rPr>
              <a:t>児童発達支援事業所</a:t>
            </a:r>
            <a:r>
              <a:rPr kumimoji="1" lang="en-US" altLang="ja-JP" sz="2400" dirty="0">
                <a:latin typeface="+mj-ea"/>
                <a:ea typeface="+mj-ea"/>
              </a:rPr>
              <a:t>3</a:t>
            </a:r>
            <a:r>
              <a:rPr kumimoji="1" lang="ja-JP" altLang="en-US" sz="2400" dirty="0">
                <a:latin typeface="+mj-ea"/>
                <a:ea typeface="+mj-ea"/>
              </a:rPr>
              <a:t>カ所　　　　　　　　　　 計１３か所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高齢部門</a:t>
            </a:r>
            <a:r>
              <a:rPr lang="en-US" altLang="ja-JP" sz="2400" dirty="0">
                <a:latin typeface="+mj-ea"/>
                <a:ea typeface="+mj-ea"/>
              </a:rPr>
              <a:t>…</a:t>
            </a:r>
            <a:r>
              <a:rPr lang="ja-JP" altLang="en-US" sz="2400" dirty="0">
                <a:latin typeface="+mj-ea"/>
                <a:ea typeface="+mj-ea"/>
              </a:rPr>
              <a:t>特別養護老人ホーム、小規模多機能等事業所　　計</a:t>
            </a:r>
            <a:r>
              <a:rPr lang="en-US" altLang="ja-JP" sz="2400" dirty="0">
                <a:latin typeface="+mj-ea"/>
                <a:ea typeface="+mj-ea"/>
              </a:rPr>
              <a:t>8</a:t>
            </a:r>
            <a:r>
              <a:rPr lang="ja-JP" altLang="en-US" sz="2400" dirty="0">
                <a:latin typeface="+mj-ea"/>
                <a:ea typeface="+mj-ea"/>
              </a:rPr>
              <a:t>か所</a:t>
            </a:r>
            <a:endParaRPr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障がい部門</a:t>
            </a:r>
            <a:r>
              <a:rPr kumimoji="1" lang="en-US" altLang="ja-JP" sz="2400" dirty="0">
                <a:latin typeface="+mj-ea"/>
                <a:ea typeface="+mj-ea"/>
              </a:rPr>
              <a:t>…</a:t>
            </a:r>
            <a:r>
              <a:rPr kumimoji="1" lang="ja-JP" altLang="en-US" sz="2400" dirty="0">
                <a:latin typeface="+mj-ea"/>
                <a:ea typeface="+mj-ea"/>
              </a:rPr>
              <a:t>障がい者の就労移行支援や相談支援センター　計</a:t>
            </a:r>
            <a:r>
              <a:rPr kumimoji="1" lang="en-US" altLang="ja-JP" sz="2400" dirty="0">
                <a:latin typeface="+mj-ea"/>
                <a:ea typeface="+mj-ea"/>
              </a:rPr>
              <a:t>4</a:t>
            </a:r>
            <a:r>
              <a:rPr kumimoji="1" lang="ja-JP" altLang="en-US" sz="2400" dirty="0">
                <a:latin typeface="+mj-ea"/>
                <a:ea typeface="+mj-ea"/>
              </a:rPr>
              <a:t>か所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帯広市（芽室町）に拠点を構えている、十勝で一番大きな法人</a:t>
            </a:r>
            <a:endParaRPr lang="en-US" altLang="ja-JP" sz="2400" dirty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現在の職員数</a:t>
            </a:r>
            <a:r>
              <a:rPr lang="en-US" altLang="ja-JP" sz="2400" dirty="0">
                <a:latin typeface="+mj-ea"/>
                <a:ea typeface="+mj-ea"/>
              </a:rPr>
              <a:t>…</a:t>
            </a:r>
            <a:r>
              <a:rPr lang="ja-JP" altLang="en-US" sz="2400" dirty="0">
                <a:latin typeface="+mj-ea"/>
                <a:ea typeface="+mj-ea"/>
              </a:rPr>
              <a:t>約</a:t>
            </a:r>
            <a:r>
              <a:rPr lang="en-US" altLang="ja-JP" sz="2400" dirty="0">
                <a:latin typeface="+mj-ea"/>
                <a:ea typeface="+mj-ea"/>
              </a:rPr>
              <a:t>650</a:t>
            </a:r>
            <a:r>
              <a:rPr lang="ja-JP" altLang="en-US" sz="2400" dirty="0">
                <a:latin typeface="+mj-ea"/>
                <a:ea typeface="+mj-ea"/>
              </a:rPr>
              <a:t>人</a:t>
            </a:r>
            <a:endParaRPr lang="en-US" altLang="ja-JP" sz="2400" dirty="0">
              <a:latin typeface="+mj-ea"/>
              <a:ea typeface="+mj-ea"/>
            </a:endParaRPr>
          </a:p>
          <a:p>
            <a:endParaRPr kumimoji="1" lang="en-US" altLang="ja-JP" sz="2400" dirty="0"/>
          </a:p>
          <a:p>
            <a:pPr marL="0" indent="0">
              <a:buNone/>
            </a:pPr>
            <a:endParaRPr kumimoji="1" lang="ja-JP" altLang="en-US" sz="2400" dirty="0"/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9391AD24-4289-1306-C047-D17248F45F86}"/>
              </a:ext>
            </a:extLst>
          </p:cNvPr>
          <p:cNvSpPr txBox="1"/>
          <p:nvPr/>
        </p:nvSpPr>
        <p:spPr>
          <a:xfrm>
            <a:off x="838200" y="950606"/>
            <a:ext cx="2646878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rgbClr val="0070C0"/>
                </a:solidFill>
                <a:latin typeface="+mj-ea"/>
                <a:ea typeface="+mj-ea"/>
              </a:rPr>
              <a:t>法人について</a:t>
            </a:r>
          </a:p>
        </p:txBody>
      </p:sp>
    </p:spTree>
    <p:extLst>
      <p:ext uri="{BB962C8B-B14F-4D97-AF65-F5344CB8AC3E}">
        <p14:creationId xmlns:p14="http://schemas.microsoft.com/office/powerpoint/2010/main" val="202651563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テキスト ボックス 1">
            <a:extLst>
              <a:ext uri="{FF2B5EF4-FFF2-40B4-BE49-F238E27FC236}">
                <a16:creationId xmlns:a16="http://schemas.microsoft.com/office/drawing/2014/main" id="{7B841657-7A80-24E7-BE15-F61A479B8A87}"/>
              </a:ext>
            </a:extLst>
          </p:cNvPr>
          <p:cNvSpPr txBox="1"/>
          <p:nvPr/>
        </p:nvSpPr>
        <p:spPr>
          <a:xfrm>
            <a:off x="998807" y="403579"/>
            <a:ext cx="6750566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+mj-ea"/>
                <a:ea typeface="+mj-ea"/>
              </a:rPr>
              <a:t>すいせい保育所</a:t>
            </a:r>
            <a:endParaRPr kumimoji="1" lang="en-US" altLang="ja-JP" sz="3200" b="1" dirty="0">
              <a:solidFill>
                <a:schemeClr val="accent2"/>
              </a:solidFill>
              <a:latin typeface="+mj-ea"/>
              <a:ea typeface="+mj-ea"/>
            </a:endParaRPr>
          </a:p>
          <a:p>
            <a:r>
              <a:rPr kumimoji="1" lang="ja-JP" altLang="en-US" sz="3200" b="1" dirty="0">
                <a:solidFill>
                  <a:schemeClr val="accent2"/>
                </a:solidFill>
                <a:latin typeface="+mj-ea"/>
                <a:ea typeface="+mj-ea"/>
              </a:rPr>
              <a:t>すいせい児童保育センターについて</a:t>
            </a:r>
          </a:p>
        </p:txBody>
      </p:sp>
      <p:sp>
        <p:nvSpPr>
          <p:cNvPr id="3" name="テキスト ボックス 2">
            <a:extLst>
              <a:ext uri="{FF2B5EF4-FFF2-40B4-BE49-F238E27FC236}">
                <a16:creationId xmlns:a16="http://schemas.microsoft.com/office/drawing/2014/main" id="{D84BFC11-1BB9-8F68-A694-A844259263C0}"/>
              </a:ext>
            </a:extLst>
          </p:cNvPr>
          <p:cNvSpPr txBox="1"/>
          <p:nvPr/>
        </p:nvSpPr>
        <p:spPr>
          <a:xfrm>
            <a:off x="998807" y="1652734"/>
            <a:ext cx="1029801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すいせい保育所　　　　　　　　定員</a:t>
            </a:r>
            <a:r>
              <a:rPr kumimoji="1" lang="en-US" altLang="ja-JP" sz="2400" dirty="0">
                <a:latin typeface="+mj-ea"/>
                <a:ea typeface="+mj-ea"/>
              </a:rPr>
              <a:t>30</a:t>
            </a:r>
            <a:r>
              <a:rPr kumimoji="1" lang="ja-JP" altLang="en-US" sz="2400" dirty="0">
                <a:latin typeface="+mj-ea"/>
                <a:ea typeface="+mj-ea"/>
              </a:rPr>
              <a:t>名　　２９名　（</a:t>
            </a:r>
            <a:r>
              <a:rPr kumimoji="1" lang="en-US" altLang="ja-JP" sz="2400" dirty="0">
                <a:latin typeface="+mj-ea"/>
                <a:ea typeface="+mj-ea"/>
              </a:rPr>
              <a:t>R7.6.1</a:t>
            </a:r>
            <a:r>
              <a:rPr kumimoji="1" lang="ja-JP" altLang="en-US" sz="2400" dirty="0">
                <a:latin typeface="+mj-ea"/>
                <a:ea typeface="+mj-ea"/>
              </a:rPr>
              <a:t>現在）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すいせい児童保育センター　　　定員</a:t>
            </a:r>
            <a:r>
              <a:rPr lang="en-US" altLang="ja-JP" sz="2400" dirty="0">
                <a:latin typeface="+mj-ea"/>
                <a:ea typeface="+mj-ea"/>
              </a:rPr>
              <a:t>25</a:t>
            </a:r>
            <a:r>
              <a:rPr lang="ja-JP" altLang="en-US" sz="2400" dirty="0">
                <a:latin typeface="+mj-ea"/>
                <a:ea typeface="+mj-ea"/>
              </a:rPr>
              <a:t>名　　２２名　（</a:t>
            </a:r>
            <a:r>
              <a:rPr lang="en-US" altLang="ja-JP" sz="2400" dirty="0">
                <a:latin typeface="+mj-ea"/>
                <a:ea typeface="+mj-ea"/>
              </a:rPr>
              <a:t>R7.6.1</a:t>
            </a:r>
            <a:r>
              <a:rPr lang="ja-JP" altLang="en-US" sz="2400" dirty="0">
                <a:latin typeface="+mj-ea"/>
                <a:ea typeface="+mj-ea"/>
              </a:rPr>
              <a:t>現在）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E5571D69-4585-3345-A89D-8AB1313F9756}"/>
              </a:ext>
            </a:extLst>
          </p:cNvPr>
          <p:cNvSpPr txBox="1"/>
          <p:nvPr/>
        </p:nvSpPr>
        <p:spPr>
          <a:xfrm>
            <a:off x="998807" y="2827606"/>
            <a:ext cx="4512774" cy="230832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保育時間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lang="en-US" altLang="ja-JP" sz="2400" dirty="0">
                <a:latin typeface="+mj-ea"/>
                <a:ea typeface="+mj-ea"/>
              </a:rPr>
              <a:t>11:00</a:t>
            </a:r>
            <a:r>
              <a:rPr lang="ja-JP" altLang="en-US" sz="2400" dirty="0">
                <a:latin typeface="+mj-ea"/>
                <a:ea typeface="+mj-ea"/>
              </a:rPr>
              <a:t>～</a:t>
            </a:r>
            <a:r>
              <a:rPr lang="en-US" altLang="ja-JP" sz="2400" dirty="0">
                <a:latin typeface="+mj-ea"/>
                <a:ea typeface="+mj-ea"/>
              </a:rPr>
              <a:t>14:00</a:t>
            </a:r>
            <a:r>
              <a:rPr lang="ja-JP" altLang="en-US" sz="2400" dirty="0">
                <a:latin typeface="+mj-ea"/>
                <a:ea typeface="+mj-ea"/>
              </a:rPr>
              <a:t>　延長保育</a:t>
            </a:r>
            <a:endParaRPr lang="en-US" altLang="ja-JP" sz="2400" dirty="0">
              <a:latin typeface="+mj-ea"/>
              <a:ea typeface="+mj-ea"/>
            </a:endParaRPr>
          </a:p>
          <a:p>
            <a:r>
              <a:rPr lang="en-US" altLang="ja-JP" sz="2400" dirty="0">
                <a:latin typeface="+mj-ea"/>
                <a:ea typeface="+mj-ea"/>
              </a:rPr>
              <a:t>14:00</a:t>
            </a:r>
            <a:r>
              <a:rPr lang="ja-JP" altLang="en-US" sz="2400" dirty="0">
                <a:latin typeface="+mj-ea"/>
                <a:ea typeface="+mj-ea"/>
              </a:rPr>
              <a:t>～  </a:t>
            </a:r>
            <a:r>
              <a:rPr lang="en-US" altLang="ja-JP" sz="2400" dirty="0">
                <a:latin typeface="+mj-ea"/>
                <a:ea typeface="+mj-ea"/>
              </a:rPr>
              <a:t>1:00</a:t>
            </a:r>
            <a:r>
              <a:rPr lang="ja-JP" altLang="en-US" sz="2400" dirty="0">
                <a:latin typeface="+mj-ea"/>
                <a:ea typeface="+mj-ea"/>
              </a:rPr>
              <a:t>　保育標準時間</a:t>
            </a:r>
            <a:endParaRPr lang="en-US" altLang="ja-JP" sz="2400" dirty="0">
              <a:latin typeface="+mj-ea"/>
              <a:ea typeface="+mj-ea"/>
            </a:endParaRPr>
          </a:p>
          <a:p>
            <a:r>
              <a:rPr lang="ja-JP" altLang="en-US" sz="2400" dirty="0">
                <a:latin typeface="+mj-ea"/>
                <a:ea typeface="+mj-ea"/>
              </a:rPr>
              <a:t>  </a:t>
            </a:r>
            <a:r>
              <a:rPr kumimoji="1" lang="en-US" altLang="ja-JP" sz="2400" dirty="0">
                <a:latin typeface="+mj-ea"/>
                <a:ea typeface="+mj-ea"/>
              </a:rPr>
              <a:t>1:00</a:t>
            </a:r>
            <a:r>
              <a:rPr kumimoji="1" lang="ja-JP" altLang="en-US" sz="2400" dirty="0">
                <a:latin typeface="+mj-ea"/>
                <a:ea typeface="+mj-ea"/>
              </a:rPr>
              <a:t>～  </a:t>
            </a:r>
            <a:r>
              <a:rPr kumimoji="1" lang="en-US" altLang="ja-JP" sz="2400" dirty="0">
                <a:latin typeface="+mj-ea"/>
                <a:ea typeface="+mj-ea"/>
              </a:rPr>
              <a:t>3:00</a:t>
            </a:r>
            <a:r>
              <a:rPr kumimoji="1" lang="ja-JP" altLang="en-US" sz="2400" dirty="0">
                <a:latin typeface="+mj-ea"/>
                <a:ea typeface="+mj-ea"/>
              </a:rPr>
              <a:t>　延長保育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lang="en-US" altLang="ja-JP" sz="2400" dirty="0">
                <a:latin typeface="+mj-ea"/>
                <a:ea typeface="+mj-ea"/>
              </a:rPr>
              <a:t>  3:00</a:t>
            </a:r>
            <a:r>
              <a:rPr lang="ja-JP" altLang="en-US" sz="2400" dirty="0">
                <a:latin typeface="+mj-ea"/>
                <a:ea typeface="+mj-ea"/>
              </a:rPr>
              <a:t>～  </a:t>
            </a:r>
            <a:r>
              <a:rPr lang="en-US" altLang="ja-JP" sz="2400" dirty="0">
                <a:latin typeface="+mj-ea"/>
                <a:ea typeface="+mj-ea"/>
              </a:rPr>
              <a:t>5:00</a:t>
            </a:r>
            <a:r>
              <a:rPr lang="ja-JP" altLang="en-US" sz="2400" dirty="0">
                <a:latin typeface="+mj-ea"/>
                <a:ea typeface="+mj-ea"/>
              </a:rPr>
              <a:t>　夜特別延長保育</a:t>
            </a:r>
            <a:endParaRPr lang="en-US" altLang="ja-JP" sz="2400" dirty="0">
              <a:latin typeface="+mj-ea"/>
              <a:ea typeface="+mj-ea"/>
            </a:endParaRPr>
          </a:p>
          <a:p>
            <a:r>
              <a:rPr lang="en-US" altLang="ja-JP" sz="2400" dirty="0">
                <a:latin typeface="+mj-ea"/>
                <a:ea typeface="+mj-ea"/>
              </a:rPr>
              <a:t>                      </a:t>
            </a:r>
            <a:r>
              <a:rPr lang="ja-JP" altLang="en-US" sz="2400" dirty="0">
                <a:latin typeface="+mj-ea"/>
                <a:ea typeface="+mj-ea"/>
              </a:rPr>
              <a:t>（自主事業）</a:t>
            </a:r>
            <a:endParaRPr kumimoji="1" lang="ja-JP" altLang="en-US" sz="2400" dirty="0"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F824FFE0-3FA4-3E94-E77A-D30D9C8ECE5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68591" y="2827606"/>
            <a:ext cx="3535680" cy="265176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46560768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9FC7B4-B387-118E-23EE-F2CFF11F547A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29883" y="393895"/>
            <a:ext cx="6124136" cy="710492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すいせい保育所・学童の家庭状況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E5C2C6C-BC97-A3F7-26F2-A11EED4CC99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876885" y="1766986"/>
            <a:ext cx="9702020" cy="3220650"/>
          </a:xfrm>
        </p:spPr>
        <p:txBody>
          <a:bodyPr>
            <a:normAutofit/>
          </a:bodyPr>
          <a:lstStyle/>
          <a:p>
            <a:pPr algn="l"/>
            <a:r>
              <a:rPr kumimoji="1"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すいせいにはどんな親子が通っている？</a:t>
            </a:r>
            <a:endParaRPr kumimoji="1" lang="en-US" altLang="ja-JP" sz="2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・母子家庭</a:t>
            </a:r>
            <a:r>
              <a:rPr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…3</a:t>
            </a:r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２世帯中　</a:t>
            </a:r>
            <a:r>
              <a:rPr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2</a:t>
            </a:r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３世帯（約７２％）</a:t>
            </a:r>
            <a:endParaRPr lang="en-US" altLang="ja-JP" sz="2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kumimoji="1"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・保護者の年齢層は</a:t>
            </a:r>
            <a:r>
              <a:rPr kumimoji="1"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…35.3</a:t>
            </a:r>
            <a:r>
              <a:rPr kumimoji="1"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歳（</a:t>
            </a:r>
            <a:r>
              <a:rPr kumimoji="1"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20</a:t>
            </a:r>
            <a:r>
              <a:rPr kumimoji="1"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歳～</a:t>
            </a:r>
            <a:r>
              <a:rPr kumimoji="1"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57</a:t>
            </a:r>
            <a:r>
              <a:rPr kumimoji="1"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歳）</a:t>
            </a:r>
            <a:endParaRPr kumimoji="1" lang="en-US" altLang="ja-JP" sz="2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・就労先は</a:t>
            </a:r>
            <a:r>
              <a:rPr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…</a:t>
            </a:r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居酒屋、スナック等飲食サービス業</a:t>
            </a:r>
            <a:r>
              <a:rPr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…</a:t>
            </a:r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約７</a:t>
            </a:r>
            <a:r>
              <a:rPr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8</a:t>
            </a:r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％</a:t>
            </a:r>
            <a:endParaRPr lang="en-US" altLang="ja-JP" sz="2400" dirty="0">
              <a:solidFill>
                <a:schemeClr val="tx1"/>
              </a:solidFill>
              <a:latin typeface="+mj-ea"/>
              <a:ea typeface="+mj-ea"/>
            </a:endParaRPr>
          </a:p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1000"/>
              </a:spcBef>
              <a:spcAft>
                <a:spcPts val="0"/>
              </a:spcAft>
              <a:buClr>
                <a:srgbClr val="90C226"/>
              </a:buClr>
              <a:buSzPct val="80000"/>
              <a:buFont typeface="Wingdings 3" charset="2"/>
              <a:buNone/>
              <a:tabLst/>
              <a:defRPr/>
            </a:pP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　　　　　　小売業、建設業、運輸業等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…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約</a:t>
            </a:r>
            <a:r>
              <a:rPr kumimoji="1" lang="en-US" altLang="ja-JP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16</a:t>
            </a:r>
            <a:r>
              <a:rPr kumimoji="1" lang="ja-JP" altLang="en-US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メイリオ" panose="020B0604030504040204" pitchFamily="50" charset="-128"/>
                <a:ea typeface="メイリオ" panose="020B0604030504040204" pitchFamily="50" charset="-128"/>
                <a:cs typeface="+mn-cs"/>
              </a:rPr>
              <a:t>％</a:t>
            </a:r>
            <a:endParaRPr kumimoji="1" lang="en-US" altLang="ja-JP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メイリオ" panose="020B0604030504040204" pitchFamily="50" charset="-128"/>
              <a:ea typeface="メイリオ" panose="020B0604030504040204" pitchFamily="50" charset="-128"/>
              <a:cs typeface="+mn-cs"/>
            </a:endParaRPr>
          </a:p>
          <a:p>
            <a:pPr algn="l"/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　　　　　　その他（教諭、コンビニ、遊戯施設等）</a:t>
            </a:r>
            <a:r>
              <a:rPr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…</a:t>
            </a:r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約</a:t>
            </a:r>
            <a:r>
              <a:rPr lang="en-US" altLang="ja-JP" sz="2400" dirty="0">
                <a:solidFill>
                  <a:schemeClr val="tx1"/>
                </a:solidFill>
                <a:latin typeface="+mj-ea"/>
                <a:ea typeface="+mj-ea"/>
              </a:rPr>
              <a:t>0.04</a:t>
            </a:r>
            <a:r>
              <a:rPr lang="ja-JP" altLang="en-US" sz="2400" dirty="0">
                <a:solidFill>
                  <a:schemeClr val="tx1"/>
                </a:solidFill>
                <a:latin typeface="+mj-ea"/>
                <a:ea typeface="+mj-ea"/>
              </a:rPr>
              <a:t>％</a:t>
            </a:r>
            <a:endParaRPr lang="en-US" altLang="ja-JP" sz="24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endParaRPr lang="en-US" altLang="ja-JP" dirty="0">
              <a:latin typeface="+mj-ea"/>
              <a:ea typeface="+mj-ea"/>
            </a:endParaRPr>
          </a:p>
          <a:p>
            <a:pPr algn="l"/>
            <a:endParaRPr kumimoji="1" lang="ja-JP" altLang="en-US" dirty="0"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5656206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63C3E84-0AB5-18C2-E9B7-A13F4D210065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567397" y="756603"/>
            <a:ext cx="5748997" cy="678302"/>
          </a:xfrm>
        </p:spPr>
        <p:txBody>
          <a:bodyPr>
            <a:normAutofit/>
          </a:bodyPr>
          <a:lstStyle/>
          <a:p>
            <a:r>
              <a:rPr lang="ja-JP" altLang="en-US" sz="3200" b="1">
                <a:solidFill>
                  <a:schemeClr val="accent2"/>
                </a:solidFill>
              </a:rPr>
              <a:t>一日の保育の流れ</a:t>
            </a:r>
            <a:endParaRPr kumimoji="1" lang="ja-JP" altLang="en-US" sz="3200" b="1" dirty="0">
              <a:solidFill>
                <a:schemeClr val="accent2"/>
              </a:solidFill>
            </a:endParaRP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8F2CAD84-15B2-D017-806B-7FC1F75D17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966124" y="1610393"/>
            <a:ext cx="9144000" cy="4103077"/>
          </a:xfrm>
        </p:spPr>
        <p:txBody>
          <a:bodyPr>
            <a:noAutofit/>
          </a:bodyPr>
          <a:lstStyle/>
          <a:p>
            <a:pPr algn="l"/>
            <a:r>
              <a:rPr kumimoji="1" lang="en-US" altLang="ja-JP" sz="2400" dirty="0">
                <a:solidFill>
                  <a:schemeClr val="tx1"/>
                </a:solidFill>
              </a:rPr>
              <a:t>14:00</a:t>
            </a:r>
            <a:r>
              <a:rPr kumimoji="1" lang="ja-JP" altLang="en-US" sz="2400" dirty="0">
                <a:solidFill>
                  <a:schemeClr val="tx1"/>
                </a:solidFill>
              </a:rPr>
              <a:t>～</a:t>
            </a:r>
            <a:r>
              <a:rPr kumimoji="1" lang="en-US" altLang="ja-JP" sz="2400" dirty="0">
                <a:solidFill>
                  <a:schemeClr val="tx1"/>
                </a:solidFill>
              </a:rPr>
              <a:t>17:00</a:t>
            </a:r>
            <a:r>
              <a:rPr kumimoji="1" lang="ja-JP" altLang="en-US" sz="2400" dirty="0">
                <a:solidFill>
                  <a:schemeClr val="tx1"/>
                </a:solidFill>
              </a:rPr>
              <a:t>　随時登所～宿題、遊び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algn="l"/>
            <a:r>
              <a:rPr lang="en-US" altLang="ja-JP" sz="2400" dirty="0">
                <a:solidFill>
                  <a:schemeClr val="tx1"/>
                </a:solidFill>
              </a:rPr>
              <a:t>17:15</a:t>
            </a:r>
            <a:r>
              <a:rPr lang="ja-JP" altLang="en-US" sz="2400" dirty="0">
                <a:solidFill>
                  <a:schemeClr val="tx1"/>
                </a:solidFill>
              </a:rPr>
              <a:t>～</a:t>
            </a:r>
            <a:r>
              <a:rPr lang="en-US" altLang="ja-JP" sz="2400" dirty="0">
                <a:solidFill>
                  <a:schemeClr val="tx1"/>
                </a:solidFill>
              </a:rPr>
              <a:t>18:30</a:t>
            </a:r>
            <a:r>
              <a:rPr lang="ja-JP" altLang="en-US" sz="2400" dirty="0">
                <a:solidFill>
                  <a:schemeClr val="tx1"/>
                </a:solidFill>
              </a:rPr>
              <a:t>　夕食～掃除、歯磨き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l"/>
            <a:r>
              <a:rPr kumimoji="1" lang="en-US" altLang="ja-JP" sz="2400" dirty="0">
                <a:solidFill>
                  <a:schemeClr val="tx1"/>
                </a:solidFill>
              </a:rPr>
              <a:t>18:30</a:t>
            </a:r>
            <a:r>
              <a:rPr kumimoji="1" lang="ja-JP" altLang="en-US" sz="2400" dirty="0">
                <a:solidFill>
                  <a:schemeClr val="tx1"/>
                </a:solidFill>
              </a:rPr>
              <a:t>～</a:t>
            </a:r>
            <a:r>
              <a:rPr lang="en-US" altLang="ja-JP" sz="2400" dirty="0">
                <a:solidFill>
                  <a:schemeClr val="tx1"/>
                </a:solidFill>
              </a:rPr>
              <a:t>18:45</a:t>
            </a:r>
            <a:r>
              <a:rPr lang="ja-JP" altLang="en-US" sz="2400" dirty="0">
                <a:solidFill>
                  <a:schemeClr val="tx1"/>
                </a:solidFill>
              </a:rPr>
              <a:t>　本読み、遊びの相談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l"/>
            <a:r>
              <a:rPr kumimoji="1" lang="en-US" altLang="ja-JP" sz="2400" dirty="0">
                <a:solidFill>
                  <a:schemeClr val="tx1"/>
                </a:solidFill>
              </a:rPr>
              <a:t>18:45</a:t>
            </a:r>
            <a:r>
              <a:rPr kumimoji="1" lang="ja-JP" altLang="en-US" sz="2400" dirty="0">
                <a:solidFill>
                  <a:schemeClr val="tx1"/>
                </a:solidFill>
              </a:rPr>
              <a:t>～</a:t>
            </a:r>
            <a:r>
              <a:rPr kumimoji="1" lang="en-US" altLang="ja-JP" sz="2400" dirty="0">
                <a:solidFill>
                  <a:schemeClr val="tx1"/>
                </a:solidFill>
              </a:rPr>
              <a:t>19:15</a:t>
            </a:r>
            <a:r>
              <a:rPr kumimoji="1" lang="ja-JP" altLang="en-US" sz="2400" dirty="0">
                <a:solidFill>
                  <a:schemeClr val="tx1"/>
                </a:solidFill>
              </a:rPr>
              <a:t>　集団遊び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algn="l"/>
            <a:r>
              <a:rPr lang="en-US" altLang="ja-JP" sz="2400" dirty="0">
                <a:solidFill>
                  <a:schemeClr val="tx1"/>
                </a:solidFill>
              </a:rPr>
              <a:t>19:15</a:t>
            </a:r>
            <a:r>
              <a:rPr lang="ja-JP" altLang="en-US" sz="2400" dirty="0">
                <a:solidFill>
                  <a:schemeClr val="tx1"/>
                </a:solidFill>
              </a:rPr>
              <a:t>～</a:t>
            </a:r>
            <a:r>
              <a:rPr lang="en-US" altLang="ja-JP" sz="2400" dirty="0">
                <a:solidFill>
                  <a:schemeClr val="tx1"/>
                </a:solidFill>
              </a:rPr>
              <a:t>20:15</a:t>
            </a:r>
            <a:r>
              <a:rPr lang="ja-JP" altLang="en-US" sz="2400" dirty="0">
                <a:solidFill>
                  <a:schemeClr val="tx1"/>
                </a:solidFill>
              </a:rPr>
              <a:t>　入浴（男子、女子交代制）～自由遊び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l"/>
            <a:r>
              <a:rPr kumimoji="1" lang="en-US" altLang="ja-JP" sz="2400" dirty="0">
                <a:solidFill>
                  <a:schemeClr val="tx1"/>
                </a:solidFill>
              </a:rPr>
              <a:t>20:30</a:t>
            </a:r>
            <a:r>
              <a:rPr kumimoji="1" lang="ja-JP" altLang="en-US" sz="2400" dirty="0">
                <a:solidFill>
                  <a:schemeClr val="tx1"/>
                </a:solidFill>
              </a:rPr>
              <a:t>～</a:t>
            </a:r>
            <a:r>
              <a:rPr kumimoji="1" lang="en-US" altLang="ja-JP" sz="2400" dirty="0">
                <a:solidFill>
                  <a:schemeClr val="tx1"/>
                </a:solidFill>
              </a:rPr>
              <a:t>20:40</a:t>
            </a:r>
            <a:r>
              <a:rPr kumimoji="1" lang="ja-JP" altLang="en-US" sz="2400" dirty="0">
                <a:solidFill>
                  <a:schemeClr val="tx1"/>
                </a:solidFill>
              </a:rPr>
              <a:t>　就寝準備～布団敷き、コップ洗い、トイレ</a:t>
            </a:r>
            <a:endParaRPr kumimoji="1" lang="en-US" altLang="ja-JP" sz="2400" dirty="0">
              <a:solidFill>
                <a:schemeClr val="tx1"/>
              </a:solidFill>
            </a:endParaRPr>
          </a:p>
          <a:p>
            <a:pPr algn="l"/>
            <a:r>
              <a:rPr lang="en-US" altLang="ja-JP" sz="2400" dirty="0">
                <a:solidFill>
                  <a:schemeClr val="tx1"/>
                </a:solidFill>
              </a:rPr>
              <a:t>21:00</a:t>
            </a:r>
            <a:r>
              <a:rPr lang="ja-JP" altLang="en-US" sz="2400" dirty="0">
                <a:solidFill>
                  <a:schemeClr val="tx1"/>
                </a:solidFill>
              </a:rPr>
              <a:t>～　　　  就寝（学校が休みの前日は</a:t>
            </a:r>
            <a:r>
              <a:rPr lang="en-US" altLang="ja-JP" sz="2400" dirty="0">
                <a:solidFill>
                  <a:schemeClr val="tx1"/>
                </a:solidFill>
              </a:rPr>
              <a:t>21:30</a:t>
            </a:r>
            <a:r>
              <a:rPr lang="ja-JP" altLang="en-US" sz="2400" dirty="0">
                <a:solidFill>
                  <a:schemeClr val="tx1"/>
                </a:solidFill>
              </a:rPr>
              <a:t>就寝）</a:t>
            </a:r>
            <a:endParaRPr lang="en-US" altLang="ja-JP" sz="2400" dirty="0">
              <a:solidFill>
                <a:schemeClr val="tx1"/>
              </a:solidFill>
            </a:endParaRPr>
          </a:p>
          <a:p>
            <a:pPr algn="l"/>
            <a:r>
              <a:rPr kumimoji="1" lang="ja-JP" altLang="en-US" sz="2400" dirty="0">
                <a:solidFill>
                  <a:schemeClr val="tx1"/>
                </a:solidFill>
              </a:rPr>
              <a:t>　　  ～ </a:t>
            </a:r>
            <a:r>
              <a:rPr kumimoji="1" lang="en-US" altLang="ja-JP" sz="2400" dirty="0">
                <a:solidFill>
                  <a:schemeClr val="tx1"/>
                </a:solidFill>
              </a:rPr>
              <a:t>5:00</a:t>
            </a:r>
            <a:r>
              <a:rPr kumimoji="1" lang="ja-JP" altLang="en-US" sz="2400" dirty="0">
                <a:solidFill>
                  <a:schemeClr val="tx1"/>
                </a:solidFill>
              </a:rPr>
              <a:t>　随時降所</a:t>
            </a:r>
          </a:p>
        </p:txBody>
      </p:sp>
      <p:pic>
        <p:nvPicPr>
          <p:cNvPr id="5" name="図 4">
            <a:extLst>
              <a:ext uri="{FF2B5EF4-FFF2-40B4-BE49-F238E27FC236}">
                <a16:creationId xmlns:a16="http://schemas.microsoft.com/office/drawing/2014/main" id="{9C6A5D99-AE9A-68B3-3218-94974A34E6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0999"/>
          <a:stretch/>
        </p:blipFill>
        <p:spPr>
          <a:xfrm rot="5400000">
            <a:off x="6668265" y="925556"/>
            <a:ext cx="2568488" cy="2438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4598248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テキスト ボックス 9">
            <a:extLst>
              <a:ext uri="{FF2B5EF4-FFF2-40B4-BE49-F238E27FC236}">
                <a16:creationId xmlns:a16="http://schemas.microsoft.com/office/drawing/2014/main" id="{7639FB2F-6233-5BAB-DB47-1B2F88201BFA}"/>
              </a:ext>
            </a:extLst>
          </p:cNvPr>
          <p:cNvSpPr txBox="1"/>
          <p:nvPr/>
        </p:nvSpPr>
        <p:spPr>
          <a:xfrm>
            <a:off x="1020262" y="561165"/>
            <a:ext cx="8392041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  <a:latin typeface="+mj-ea"/>
                <a:ea typeface="+mj-ea"/>
              </a:rPr>
              <a:t>夜間の学童保育のイメージは湧きましたか？</a:t>
            </a:r>
          </a:p>
        </p:txBody>
      </p:sp>
      <p:sp>
        <p:nvSpPr>
          <p:cNvPr id="11" name="テキスト ボックス 10">
            <a:extLst>
              <a:ext uri="{FF2B5EF4-FFF2-40B4-BE49-F238E27FC236}">
                <a16:creationId xmlns:a16="http://schemas.microsoft.com/office/drawing/2014/main" id="{5AE1EE73-5503-8940-245E-EC87D6336D5B}"/>
              </a:ext>
            </a:extLst>
          </p:cNvPr>
          <p:cNvSpPr txBox="1"/>
          <p:nvPr/>
        </p:nvSpPr>
        <p:spPr>
          <a:xfrm>
            <a:off x="784391" y="1260962"/>
            <a:ext cx="10341293" cy="452431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kumimoji="1" lang="ja-JP" altLang="en-US" sz="2400" dirty="0">
                <a:latin typeface="+mj-ea"/>
                <a:ea typeface="+mj-ea"/>
              </a:rPr>
              <a:t>〇帯広市には</a:t>
            </a:r>
            <a:r>
              <a:rPr kumimoji="1" lang="en-US" altLang="ja-JP" sz="2400" dirty="0">
                <a:latin typeface="+mj-ea"/>
                <a:ea typeface="+mj-ea"/>
              </a:rPr>
              <a:t>26</a:t>
            </a:r>
            <a:r>
              <a:rPr kumimoji="1" lang="ja-JP" altLang="en-US" sz="2400" dirty="0">
                <a:latin typeface="+mj-ea"/>
                <a:ea typeface="+mj-ea"/>
              </a:rPr>
              <a:t>の小学校（へき地含む）があり、小学校に隣接した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学童（児童保育センター）を利用しています。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〇ただし、すいせい児童保育センターは市内唯一の夜間の施設のため、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市内全域から利用されています。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〇今年度は</a:t>
            </a:r>
            <a:r>
              <a:rPr kumimoji="1" lang="en-US" altLang="ja-JP" sz="2400" dirty="0">
                <a:latin typeface="+mj-ea"/>
                <a:ea typeface="+mj-ea"/>
              </a:rPr>
              <a:t>11</a:t>
            </a:r>
            <a:r>
              <a:rPr kumimoji="1" lang="ja-JP" altLang="en-US" sz="2400" dirty="0">
                <a:latin typeface="+mj-ea"/>
                <a:ea typeface="+mj-ea"/>
              </a:rPr>
              <a:t>の小学校から通って来てくれています。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〇学校はバラバラですが、保育所時代から遊び、夜ご飯を食べ、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お風呂に入って、喧嘩をして、仲直りして、布団で眠って</a:t>
            </a:r>
            <a:r>
              <a:rPr kumimoji="1" lang="en-US" altLang="ja-JP" sz="2400" dirty="0">
                <a:latin typeface="+mj-ea"/>
                <a:ea typeface="+mj-ea"/>
              </a:rPr>
              <a:t>…</a:t>
            </a:r>
            <a:r>
              <a:rPr kumimoji="1" lang="ja-JP" altLang="en-US" sz="2400" dirty="0">
                <a:latin typeface="+mj-ea"/>
                <a:ea typeface="+mj-ea"/>
              </a:rPr>
              <a:t>と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一日の大半である生活を共にしてきているので、仲も深く子ども同士の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絆を感じています。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〇卒所した後も行事に参加、お手伝いをしたり、ただ遊びに来たり、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つながりが保たれているため、交流を持てている事が強みであり、</a:t>
            </a:r>
            <a:endParaRPr kumimoji="1" lang="en-US" altLang="ja-JP" sz="2400" dirty="0">
              <a:latin typeface="+mj-ea"/>
              <a:ea typeface="+mj-ea"/>
            </a:endParaRPr>
          </a:p>
          <a:p>
            <a:r>
              <a:rPr kumimoji="1" lang="ja-JP" altLang="en-US" sz="2400" dirty="0">
                <a:latin typeface="+mj-ea"/>
                <a:ea typeface="+mj-ea"/>
              </a:rPr>
              <a:t>　今後も大切にしたいところです。</a:t>
            </a:r>
          </a:p>
        </p:txBody>
      </p:sp>
    </p:spTree>
    <p:extLst>
      <p:ext uri="{BB962C8B-B14F-4D97-AF65-F5344CB8AC3E}">
        <p14:creationId xmlns:p14="http://schemas.microsoft.com/office/powerpoint/2010/main" val="269618024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2E2AC2EC-F445-65F2-902D-062EFF6CC94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99049" y="445772"/>
            <a:ext cx="2870698" cy="597938"/>
          </a:xfrm>
        </p:spPr>
        <p:txBody>
          <a:bodyPr>
            <a:normAutofit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今回のテーマ</a:t>
            </a:r>
          </a:p>
        </p:txBody>
      </p:sp>
      <p:sp>
        <p:nvSpPr>
          <p:cNvPr id="3" name="コンテンツ プレースホルダー 2">
            <a:extLst>
              <a:ext uri="{FF2B5EF4-FFF2-40B4-BE49-F238E27FC236}">
                <a16:creationId xmlns:a16="http://schemas.microsoft.com/office/drawing/2014/main" id="{93280761-07BB-A81F-FDE9-ADAB3F79AD89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00575" y="1043710"/>
            <a:ext cx="10697308" cy="1486551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すいせいの一日の流れから、子ども達の姿を通して、</a:t>
            </a:r>
            <a:endParaRPr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遊び、生活、指導員に求められる役割、保護者との関わり方に</a:t>
            </a:r>
            <a:endParaRPr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lang="ja-JP" altLang="en-US" sz="2400" dirty="0">
                <a:latin typeface="+mj-ea"/>
                <a:ea typeface="+mj-ea"/>
              </a:rPr>
              <a:t>ついて、お話をさせていただきます。</a:t>
            </a:r>
            <a:endParaRPr lang="en-US" altLang="ja-JP" sz="2400" dirty="0">
              <a:latin typeface="+mj-ea"/>
              <a:ea typeface="+mj-ea"/>
            </a:endParaRPr>
          </a:p>
        </p:txBody>
      </p:sp>
      <p:sp>
        <p:nvSpPr>
          <p:cNvPr id="4" name="テキスト ボックス 3">
            <a:extLst>
              <a:ext uri="{FF2B5EF4-FFF2-40B4-BE49-F238E27FC236}">
                <a16:creationId xmlns:a16="http://schemas.microsoft.com/office/drawing/2014/main" id="{6050F1E8-5571-1A17-EC7D-29980EEFBB2F}"/>
              </a:ext>
            </a:extLst>
          </p:cNvPr>
          <p:cNvSpPr txBox="1"/>
          <p:nvPr/>
        </p:nvSpPr>
        <p:spPr>
          <a:xfrm>
            <a:off x="500575" y="5479632"/>
            <a:ext cx="9725739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indent="0">
              <a:buNone/>
            </a:pPr>
            <a:r>
              <a:rPr kumimoji="1" lang="ja-JP" altLang="en-US" sz="2400" dirty="0">
                <a:latin typeface="+mj-ea"/>
                <a:ea typeface="+mj-ea"/>
              </a:rPr>
              <a:t>学童保育の楽しさを、皆で共有できる時間にしたいと思っています。</a:t>
            </a:r>
            <a:endParaRPr kumimoji="1" lang="en-US" altLang="ja-JP" sz="2400" dirty="0">
              <a:latin typeface="+mj-ea"/>
              <a:ea typeface="+mj-ea"/>
            </a:endParaRPr>
          </a:p>
          <a:p>
            <a:pPr marL="0" indent="0">
              <a:buNone/>
            </a:pPr>
            <a:r>
              <a:rPr kumimoji="1" lang="ja-JP" altLang="en-US" sz="2400" dirty="0">
                <a:latin typeface="+mj-ea"/>
                <a:ea typeface="+mj-ea"/>
              </a:rPr>
              <a:t>よろしくお願いします。</a:t>
            </a:r>
            <a:endParaRPr kumimoji="1" lang="en-US" altLang="ja-JP" sz="2400" dirty="0">
              <a:latin typeface="+mj-ea"/>
              <a:ea typeface="+mj-ea"/>
            </a:endParaRPr>
          </a:p>
        </p:txBody>
      </p:sp>
      <p:pic>
        <p:nvPicPr>
          <p:cNvPr id="6" name="図 5">
            <a:extLst>
              <a:ext uri="{FF2B5EF4-FFF2-40B4-BE49-F238E27FC236}">
                <a16:creationId xmlns:a16="http://schemas.microsoft.com/office/drawing/2014/main" id="{DFE0A161-693E-AF5A-E6F0-F79B4C84FC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20" t="11032" r="13184"/>
          <a:stretch/>
        </p:blipFill>
        <p:spPr>
          <a:xfrm>
            <a:off x="377376" y="2569260"/>
            <a:ext cx="2670624" cy="2179543"/>
          </a:xfrm>
          <a:prstGeom prst="rect">
            <a:avLst/>
          </a:prstGeom>
        </p:spPr>
      </p:pic>
      <p:pic>
        <p:nvPicPr>
          <p:cNvPr id="8" name="図 7">
            <a:extLst>
              <a:ext uri="{FF2B5EF4-FFF2-40B4-BE49-F238E27FC236}">
                <a16:creationId xmlns:a16="http://schemas.microsoft.com/office/drawing/2014/main" id="{1AEF2137-DD99-709A-DBB6-AC03E9B302C6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860" b="8185"/>
          <a:stretch/>
        </p:blipFill>
        <p:spPr>
          <a:xfrm>
            <a:off x="3251201" y="2569260"/>
            <a:ext cx="2844800" cy="2179543"/>
          </a:xfrm>
          <a:prstGeom prst="rect">
            <a:avLst/>
          </a:prstGeom>
        </p:spPr>
      </p:pic>
      <p:pic>
        <p:nvPicPr>
          <p:cNvPr id="10" name="図 9">
            <a:extLst>
              <a:ext uri="{FF2B5EF4-FFF2-40B4-BE49-F238E27FC236}">
                <a16:creationId xmlns:a16="http://schemas.microsoft.com/office/drawing/2014/main" id="{68B93C62-6C15-22C4-3B09-B41116EDEE94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729"/>
          <a:stretch/>
        </p:blipFill>
        <p:spPr>
          <a:xfrm>
            <a:off x="6245064" y="2569260"/>
            <a:ext cx="2435836" cy="2179544"/>
          </a:xfrm>
          <a:prstGeom prst="rect">
            <a:avLst/>
          </a:prstGeom>
        </p:spPr>
      </p:pic>
      <p:pic>
        <p:nvPicPr>
          <p:cNvPr id="12" name="図 11">
            <a:extLst>
              <a:ext uri="{FF2B5EF4-FFF2-40B4-BE49-F238E27FC236}">
                <a16:creationId xmlns:a16="http://schemas.microsoft.com/office/drawing/2014/main" id="{817ED94C-9D7B-12A0-9C46-518891E7486B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3610" r="5227" b="6645"/>
          <a:stretch/>
        </p:blipFill>
        <p:spPr>
          <a:xfrm rot="5400000">
            <a:off x="8705841" y="2693381"/>
            <a:ext cx="2179543" cy="1931301"/>
          </a:xfrm>
          <a:prstGeom prst="rect">
            <a:avLst/>
          </a:prstGeom>
        </p:spPr>
      </p:pic>
      <p:sp>
        <p:nvSpPr>
          <p:cNvPr id="14" name="テキスト ボックス 13">
            <a:extLst>
              <a:ext uri="{FF2B5EF4-FFF2-40B4-BE49-F238E27FC236}">
                <a16:creationId xmlns:a16="http://schemas.microsoft.com/office/drawing/2014/main" id="{1637074D-0D2C-02EC-4EDF-FD1A38CE1443}"/>
              </a:ext>
            </a:extLst>
          </p:cNvPr>
          <p:cNvSpPr txBox="1"/>
          <p:nvPr/>
        </p:nvSpPr>
        <p:spPr>
          <a:xfrm>
            <a:off x="894612" y="4843011"/>
            <a:ext cx="2153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年長児（</a:t>
            </a:r>
            <a:r>
              <a:rPr kumimoji="1" lang="en-US" altLang="ja-JP" dirty="0"/>
              <a:t>6</a:t>
            </a:r>
            <a:r>
              <a:rPr kumimoji="1" lang="ja-JP" altLang="en-US" dirty="0"/>
              <a:t>歳）</a:t>
            </a:r>
          </a:p>
        </p:txBody>
      </p:sp>
      <p:sp>
        <p:nvSpPr>
          <p:cNvPr id="15" name="テキスト ボックス 14">
            <a:extLst>
              <a:ext uri="{FF2B5EF4-FFF2-40B4-BE49-F238E27FC236}">
                <a16:creationId xmlns:a16="http://schemas.microsoft.com/office/drawing/2014/main" id="{82075E57-56F7-CB75-3921-8FC6FFA75E50}"/>
              </a:ext>
            </a:extLst>
          </p:cNvPr>
          <p:cNvSpPr txBox="1"/>
          <p:nvPr/>
        </p:nvSpPr>
        <p:spPr>
          <a:xfrm>
            <a:off x="3713018" y="4843011"/>
            <a:ext cx="238298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en-US" altLang="ja-JP" dirty="0"/>
              <a:t>6</a:t>
            </a:r>
            <a:r>
              <a:rPr kumimoji="1" lang="ja-JP" altLang="en-US" dirty="0"/>
              <a:t>年生（</a:t>
            </a:r>
            <a:r>
              <a:rPr kumimoji="1" lang="en-US" altLang="ja-JP" dirty="0"/>
              <a:t>12</a:t>
            </a:r>
            <a:r>
              <a:rPr kumimoji="1" lang="ja-JP" altLang="en-US" dirty="0"/>
              <a:t>歳）</a:t>
            </a:r>
          </a:p>
        </p:txBody>
      </p:sp>
      <p:sp>
        <p:nvSpPr>
          <p:cNvPr id="16" name="テキスト ボックス 15">
            <a:extLst>
              <a:ext uri="{FF2B5EF4-FFF2-40B4-BE49-F238E27FC236}">
                <a16:creationId xmlns:a16="http://schemas.microsoft.com/office/drawing/2014/main" id="{0167DEBD-3237-0523-E678-077CD07DA4F1}"/>
              </a:ext>
            </a:extLst>
          </p:cNvPr>
          <p:cNvSpPr txBox="1"/>
          <p:nvPr/>
        </p:nvSpPr>
        <p:spPr>
          <a:xfrm>
            <a:off x="7586391" y="4831426"/>
            <a:ext cx="21890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kumimoji="1" lang="ja-JP" altLang="en-US" dirty="0"/>
              <a:t>高校</a:t>
            </a:r>
            <a:r>
              <a:rPr kumimoji="1" lang="en-US" altLang="ja-JP" dirty="0"/>
              <a:t>1</a:t>
            </a:r>
            <a:r>
              <a:rPr kumimoji="1" lang="ja-JP" altLang="en-US" dirty="0"/>
              <a:t>年生（</a:t>
            </a:r>
            <a:r>
              <a:rPr kumimoji="1" lang="en-US" altLang="ja-JP" dirty="0"/>
              <a:t>16</a:t>
            </a:r>
            <a:r>
              <a:rPr kumimoji="1" lang="ja-JP" altLang="en-US" dirty="0"/>
              <a:t>歳）</a:t>
            </a:r>
          </a:p>
        </p:txBody>
      </p:sp>
    </p:spTree>
    <p:extLst>
      <p:ext uri="{BB962C8B-B14F-4D97-AF65-F5344CB8AC3E}">
        <p14:creationId xmlns:p14="http://schemas.microsoft.com/office/powerpoint/2010/main" val="3683825404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タイトル 1">
            <a:extLst>
              <a:ext uri="{FF2B5EF4-FFF2-40B4-BE49-F238E27FC236}">
                <a16:creationId xmlns:a16="http://schemas.microsoft.com/office/drawing/2014/main" id="{AE112254-5DCB-73F2-256E-930AF2F970EF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729673" y="257200"/>
            <a:ext cx="7586466" cy="692369"/>
          </a:xfrm>
        </p:spPr>
        <p:txBody>
          <a:bodyPr>
            <a:normAutofit fontScale="90000"/>
          </a:bodyPr>
          <a:lstStyle/>
          <a:p>
            <a:r>
              <a:rPr kumimoji="1" lang="ja-JP" altLang="en-US" sz="3200" b="1" dirty="0">
                <a:solidFill>
                  <a:schemeClr val="accent2"/>
                </a:solidFill>
              </a:rPr>
              <a:t>「遊び」と「生活」と「学童保育」について</a:t>
            </a:r>
          </a:p>
        </p:txBody>
      </p:sp>
      <p:sp>
        <p:nvSpPr>
          <p:cNvPr id="3" name="字幕 2">
            <a:extLst>
              <a:ext uri="{FF2B5EF4-FFF2-40B4-BE49-F238E27FC236}">
                <a16:creationId xmlns:a16="http://schemas.microsoft.com/office/drawing/2014/main" id="{C947AF6B-A55A-337E-80A8-B13973EA3627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594395" y="949569"/>
            <a:ext cx="11150990" cy="5651231"/>
          </a:xfrm>
        </p:spPr>
        <p:txBody>
          <a:bodyPr>
            <a:noAutofit/>
          </a:bodyPr>
          <a:lstStyle/>
          <a:p>
            <a:pPr algn="l"/>
            <a:r>
              <a:rPr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「遊び」</a:t>
            </a:r>
            <a:endParaRPr kumimoji="1"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・子どもの心身を育てるために欠かせない行為で、活動と学びの原点になるもの）</a:t>
            </a:r>
            <a:endParaRPr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kumimoji="1"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・社会性や柔軟性、コミュニケーション能力などを学ぶこと</a:t>
            </a:r>
            <a:endParaRPr kumimoji="1"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・自主性、協調、共感、役割、責任を身に付けていくこと</a:t>
            </a:r>
            <a:endParaRPr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kumimoji="1"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「生活」</a:t>
            </a:r>
            <a:endParaRPr kumimoji="1"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・健全に成長するために必要な、身に付けたい生活習慣</a:t>
            </a:r>
            <a:endParaRPr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kumimoji="1"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・挨拶やルールを守るなど、社会性や基本的なマナーを身に付けること</a:t>
            </a:r>
            <a:endParaRPr kumimoji="1"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kumimoji="1"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「学童保育とはどんな場所」</a:t>
            </a:r>
            <a:endParaRPr kumimoji="1"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・家庭環境、発達、個性、年齢などが異なる子ども達が、共に生活する場所</a:t>
            </a:r>
            <a:endParaRPr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kumimoji="1"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・集団での遊びと生活の場面を通して、共に育ち合う場所</a:t>
            </a:r>
            <a:endParaRPr kumimoji="1"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000" dirty="0">
                <a:solidFill>
                  <a:schemeClr val="tx1"/>
                </a:solidFill>
                <a:latin typeface="+mj-ea"/>
                <a:ea typeface="+mj-ea"/>
              </a:rPr>
              <a:t>　　　　　　　↓　込められたねがい</a:t>
            </a:r>
            <a:endParaRPr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000" b="1" dirty="0">
                <a:solidFill>
                  <a:srgbClr val="FF0000"/>
                </a:solidFill>
                <a:latin typeface="+mj-ea"/>
                <a:ea typeface="+mj-ea"/>
              </a:rPr>
              <a:t>＊人と関わることの楽しさ、難しさを経験し、人と関わる力を学んで欲しい</a:t>
            </a:r>
            <a:endParaRPr lang="en-US" altLang="ja-JP" sz="20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r>
              <a:rPr lang="ja-JP" altLang="en-US" sz="2000" b="1" dirty="0">
                <a:solidFill>
                  <a:srgbClr val="FF0000"/>
                </a:solidFill>
                <a:latin typeface="+mj-ea"/>
                <a:ea typeface="+mj-ea"/>
              </a:rPr>
              <a:t>＊自立した大人になった時に、生きていける力、困り事に対応できる力を養って欲しい</a:t>
            </a:r>
            <a:endParaRPr lang="en-US" altLang="ja-JP" sz="2000" b="1" dirty="0">
              <a:solidFill>
                <a:srgbClr val="FF0000"/>
              </a:solidFill>
              <a:latin typeface="+mj-ea"/>
              <a:ea typeface="+mj-ea"/>
            </a:endParaRPr>
          </a:p>
          <a:p>
            <a:pPr algn="l"/>
            <a:endParaRPr kumimoji="1" lang="en-US" altLang="ja-JP" sz="2000" dirty="0">
              <a:solidFill>
                <a:schemeClr val="tx1"/>
              </a:solidFill>
              <a:latin typeface="+mj-ea"/>
              <a:ea typeface="+mj-ea"/>
            </a:endParaRPr>
          </a:p>
        </p:txBody>
      </p:sp>
    </p:spTree>
    <p:extLst>
      <p:ext uri="{BB962C8B-B14F-4D97-AF65-F5344CB8AC3E}">
        <p14:creationId xmlns:p14="http://schemas.microsoft.com/office/powerpoint/2010/main" val="2459821732"/>
      </p:ext>
    </p:extLst>
  </p:cSld>
  <p:clrMapOvr>
    <a:masterClrMapping/>
  </p:clrMapOvr>
</p:sld>
</file>

<file path=ppt/theme/theme1.xml><?xml version="1.0" encoding="utf-8"?>
<a:theme xmlns:a="http://schemas.openxmlformats.org/drawingml/2006/main" name="ファセット">
  <a:themeElements>
    <a:clrScheme name="ファセット">
      <a:dk1>
        <a:sysClr val="windowText" lastClr="000000"/>
      </a:dk1>
      <a:lt1>
        <a:sysClr val="window" lastClr="FFFFFF"/>
      </a:lt1>
      <a:dk2>
        <a:srgbClr val="2C3C43"/>
      </a:dk2>
      <a:lt2>
        <a:srgbClr val="EBEBEB"/>
      </a:lt2>
      <a:accent1>
        <a:srgbClr val="90C226"/>
      </a:accent1>
      <a:accent2>
        <a:srgbClr val="54A021"/>
      </a:accent2>
      <a:accent3>
        <a:srgbClr val="E6B91E"/>
      </a:accent3>
      <a:accent4>
        <a:srgbClr val="E76618"/>
      </a:accent4>
      <a:accent5>
        <a:srgbClr val="C42F1A"/>
      </a:accent5>
      <a:accent6>
        <a:srgbClr val="918655"/>
      </a:accent6>
      <a:hlink>
        <a:srgbClr val="99CA3C"/>
      </a:hlink>
      <a:folHlink>
        <a:srgbClr val="B9D181"/>
      </a:folHlink>
    </a:clrScheme>
    <a:fontScheme name="ファセット">
      <a:majorFont>
        <a:latin typeface="Trebuchet MS" panose="020B0603020202020204"/>
        <a:ea typeface=""/>
        <a:cs typeface=""/>
        <a:font script="Jpan" typeface="メイリオ"/>
        <a:font script="Hang" typeface="맑은 고딕"/>
        <a:font script="Hans" typeface="方正姚体"/>
        <a:font script="Hant" typeface="微軟正黑體"/>
        <a:font script="Arab" typeface="Tahoma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rebuchet MS" panose="020B0603020202020204"/>
        <a:ea typeface=""/>
        <a:cs typeface=""/>
        <a:font script="Jpan" typeface="メイリオ"/>
        <a:font script="Hang" typeface="HY그래픽M"/>
        <a:font script="Hans" typeface="华文新魏"/>
        <a:font script="Hant" typeface="微軟正黑體"/>
        <a:font script="Arab" typeface="Tahoma"/>
        <a:font script="Hebr" typeface="Gisha"/>
        <a:font script="Thai" typeface="Iris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ファセット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lumMod val="110000"/>
              </a:schemeClr>
            </a:gs>
            <a:gs pos="88000">
              <a:schemeClr val="phClr">
                <a:tint val="9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0000"/>
              </a:schemeClr>
            </a:gs>
            <a:gs pos="78000">
              <a:schemeClr val="phClr">
                <a:shade val="94000"/>
                <a:lumMod val="94000"/>
              </a:schemeClr>
            </a:gs>
          </a:gsLst>
          <a:lin ang="5400000" scaled="0"/>
        </a:gradFill>
      </a:fillStyleLst>
      <a:lnStyleLst>
        <a:ln w="12700" cap="rnd" cmpd="sng" algn="ctr">
          <a:solidFill>
            <a:schemeClr val="phClr"/>
          </a:solidFill>
          <a:prstDash val="solid"/>
        </a:ln>
        <a:ln w="19050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l"/>
          </a:scene3d>
          <a:sp3d prstMaterial="plastic">
            <a:bevelT w="0" h="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04000"/>
              </a:schemeClr>
            </a:gs>
            <a:gs pos="94000">
              <a:schemeClr val="phClr">
                <a:shade val="96000"/>
                <a:lumMod val="82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94000"/>
                <a:lumMod val="96000"/>
              </a:schemeClr>
            </a:gs>
          </a:gsLst>
          <a:path path="circle">
            <a:fillToRect l="50000" t="50000" r="100000" b="10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Facet" id="{C0C680CD-088A-49FC-A102-D699147F32B2}" vid="{CFBC31BA-B70F-4F30-BCAA-4F3011E16C4D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Facet</Template>
  <TotalTime>502</TotalTime>
  <Words>1669</Words>
  <Application>Microsoft Office PowerPoint</Application>
  <PresentationFormat>ワイド画面</PresentationFormat>
  <Paragraphs>153</Paragraphs>
  <Slides>29</Slides>
  <Notes>0</Notes>
  <HiddenSlides>0</HiddenSlides>
  <MMClips>0</MMClips>
  <ScaleCrop>false</ScaleCrop>
  <HeadingPairs>
    <vt:vector size="6" baseType="variant">
      <vt:variant>
        <vt:lpstr>使用されているフォント</vt:lpstr>
      </vt:variant>
      <vt:variant>
        <vt:i4>4</vt:i4>
      </vt:variant>
      <vt:variant>
        <vt:lpstr>テーマ</vt:lpstr>
      </vt:variant>
      <vt:variant>
        <vt:i4>1</vt:i4>
      </vt:variant>
      <vt:variant>
        <vt:lpstr>スライド タイトル</vt:lpstr>
      </vt:variant>
      <vt:variant>
        <vt:i4>29</vt:i4>
      </vt:variant>
    </vt:vector>
  </HeadingPairs>
  <TitlesOfParts>
    <vt:vector size="34" baseType="lpstr">
      <vt:lpstr>メイリオ</vt:lpstr>
      <vt:lpstr>Arial</vt:lpstr>
      <vt:lpstr>Trebuchet MS</vt:lpstr>
      <vt:lpstr>Wingdings 3</vt:lpstr>
      <vt:lpstr>ファセット</vt:lpstr>
      <vt:lpstr>PowerPoint プレゼンテーション</vt:lpstr>
      <vt:lpstr>PowerPoint プレゼンテーション</vt:lpstr>
      <vt:lpstr>社会福祉法人　慧誠会</vt:lpstr>
      <vt:lpstr>PowerPoint プレゼンテーション</vt:lpstr>
      <vt:lpstr>すいせい保育所・学童の家庭状況</vt:lpstr>
      <vt:lpstr>一日の保育の流れ</vt:lpstr>
      <vt:lpstr>PowerPoint プレゼンテーション</vt:lpstr>
      <vt:lpstr>今回のテーマ</vt:lpstr>
      <vt:lpstr>「遊び」と「生活」と「学童保育」について</vt:lpstr>
      <vt:lpstr>登所から夕食前の過ごし方①　14:00～17:00</vt:lpstr>
      <vt:lpstr>登所から夕食前の過ごし方②　14:00～17:00</vt:lpstr>
      <vt:lpstr>登所から夕食前の過ごし方③　14:00～17:00</vt:lpstr>
      <vt:lpstr>登所から夕食前の過ごし方④　14:00～17:15</vt:lpstr>
      <vt:lpstr>夕食　17:15～18:30</vt:lpstr>
      <vt:lpstr>夕食後　18:30～18:45</vt:lpstr>
      <vt:lpstr>話し合い</vt:lpstr>
      <vt:lpstr>夜の遊び（集団遊び）　18:45～19:15</vt:lpstr>
      <vt:lpstr>入浴、夜の遊び①　19:15～20:45</vt:lpstr>
      <vt:lpstr>夜の遊び②　19:15～20:45</vt:lpstr>
      <vt:lpstr>夜の遊び③　19:15～20:40</vt:lpstr>
      <vt:lpstr>夜の遊び④　19:15～20:40</vt:lpstr>
      <vt:lpstr>就寝準備　20:30～20:40</vt:lpstr>
      <vt:lpstr>就寝　21:00（21:30）～</vt:lpstr>
      <vt:lpstr>行事やイベント～季節</vt:lpstr>
      <vt:lpstr>行事やイベント～季節</vt:lpstr>
      <vt:lpstr>行事やイベント　2泊3日のキャンプ（本別公園）</vt:lpstr>
      <vt:lpstr>保護者支援について</vt:lpstr>
      <vt:lpstr>保護者支援について②</vt:lpstr>
      <vt:lpstr>おわりに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/>
  <dc:creator>suisei2020-1-dt</dc:creator>
  <cp:lastModifiedBy>suisei2020-1-dt</cp:lastModifiedBy>
  <cp:revision>19</cp:revision>
  <cp:lastPrinted>2025-05-12T11:16:42Z</cp:lastPrinted>
  <dcterms:created xsi:type="dcterms:W3CDTF">2024-10-11T06:00:01Z</dcterms:created>
  <dcterms:modified xsi:type="dcterms:W3CDTF">2025-05-27T08:37:08Z</dcterms:modified>
</cp:coreProperties>
</file>