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 id="2147483708" r:id="rId2"/>
    <p:sldMasterId id="2147483720" r:id="rId3"/>
  </p:sldMasterIdLst>
  <p:notesMasterIdLst>
    <p:notesMasterId r:id="rId18"/>
  </p:notesMasterIdLst>
  <p:sldIdLst>
    <p:sldId id="260" r:id="rId4"/>
    <p:sldId id="420" r:id="rId5"/>
    <p:sldId id="261" r:id="rId6"/>
    <p:sldId id="264" r:id="rId7"/>
    <p:sldId id="423" r:id="rId8"/>
    <p:sldId id="262" r:id="rId9"/>
    <p:sldId id="425" r:id="rId10"/>
    <p:sldId id="263" r:id="rId11"/>
    <p:sldId id="421" r:id="rId12"/>
    <p:sldId id="422" r:id="rId13"/>
    <p:sldId id="426" r:id="rId14"/>
    <p:sldId id="427" r:id="rId15"/>
    <p:sldId id="428" r:id="rId16"/>
    <p:sldId id="429" r:id="rId17"/>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85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099F6EC-D36F-41EE-9545-1682503D8804}" type="datetimeFigureOut">
              <a:rPr kumimoji="1" lang="ja-JP" altLang="en-US" smtClean="0"/>
              <a:t>2023/10/2</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45D722C-C7E9-45EC-81D6-712037BFC191}" type="slidenum">
              <a:rPr kumimoji="1" lang="ja-JP" altLang="en-US" smtClean="0"/>
              <a:t>‹#›</a:t>
            </a:fld>
            <a:endParaRPr kumimoji="1" lang="ja-JP" altLang="en-US"/>
          </a:p>
        </p:txBody>
      </p:sp>
    </p:spTree>
    <p:extLst>
      <p:ext uri="{BB962C8B-B14F-4D97-AF65-F5344CB8AC3E}">
        <p14:creationId xmlns:p14="http://schemas.microsoft.com/office/powerpoint/2010/main" val="1821032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2703513" y="512763"/>
            <a:ext cx="4532312" cy="2549525"/>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B045060-A321-45A1-B414-E734996BFE18}"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pic>
        <p:nvPicPr>
          <p:cNvPr id="8" name="図 7" descr="物体 が含まれている画像&#10;&#10;自動的に生成された説明">
            <a:extLst>
              <a:ext uri="{FF2B5EF4-FFF2-40B4-BE49-F238E27FC236}">
                <a16:creationId xmlns:a16="http://schemas.microsoft.com/office/drawing/2014/main" id="{877585A1-B4A3-49F3-8943-4519E39A319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40795" y="6172200"/>
            <a:ext cx="2164585" cy="483124"/>
          </a:xfrm>
          <a:prstGeom prst="rect">
            <a:avLst/>
          </a:prstGeom>
        </p:spPr>
      </p:pic>
    </p:spTree>
    <p:extLst>
      <p:ext uri="{BB962C8B-B14F-4D97-AF65-F5344CB8AC3E}">
        <p14:creationId xmlns:p14="http://schemas.microsoft.com/office/powerpoint/2010/main" val="978605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1633713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11453776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599769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83310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ja-JP" altLang="en-US"/>
              <a:t>マスター タイトルの書式設定</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5526482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39707967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35172360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CF9309-49DA-45C6-AAF8-4F90775B324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FC58CEE-9BED-47F5-B6B7-83995A65D0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1DBE124-A62D-4551-AF47-FA0B25975DD0}"/>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5" name="フッター プレースホルダー 4">
            <a:extLst>
              <a:ext uri="{FF2B5EF4-FFF2-40B4-BE49-F238E27FC236}">
                <a16:creationId xmlns:a16="http://schemas.microsoft.com/office/drawing/2014/main" id="{06F6FEAB-97A5-4EC3-A772-3DB3E339C5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CA90AA1-3861-4E0D-B04D-827D7B430EC4}"/>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29862786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4C85EC-E99B-4434-BEE6-E1FBC1A6BF5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03CC4B9-2F7C-4EBF-92BF-8EE35773205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4F4E830-8BB4-480F-84B5-731751F03EEA}"/>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5" name="フッター プレースホルダー 4">
            <a:extLst>
              <a:ext uri="{FF2B5EF4-FFF2-40B4-BE49-F238E27FC236}">
                <a16:creationId xmlns:a16="http://schemas.microsoft.com/office/drawing/2014/main" id="{156E6E80-A08B-4D76-8D64-CE9AB9ED0D4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241D844-5569-4055-98FA-A6F7CC68EB2F}"/>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28105719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C3BE17-AD2A-4869-9706-383419D5A74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DA5EEE5-1DF6-46C1-BEEB-0802F22C96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1E84E1A-0A97-4B44-B0EC-D16CC3F5E52A}"/>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5" name="フッター プレースホルダー 4">
            <a:extLst>
              <a:ext uri="{FF2B5EF4-FFF2-40B4-BE49-F238E27FC236}">
                <a16:creationId xmlns:a16="http://schemas.microsoft.com/office/drawing/2014/main" id="{97733966-1EE1-4341-857F-4D94C2D8E0B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9DDD37-6844-4187-BB93-D2B89CDF5F55}"/>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1156653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39619832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826326-7F11-4298-B883-7D6D5E436D1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EF6854C-7ECD-442F-8976-92F1AFC22BA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33C7A1D-827B-4227-9E18-455F03B4D61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86069AF-12E0-4EBF-AC5F-E9EDA270E5A8}"/>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6" name="フッター プレースホルダー 5">
            <a:extLst>
              <a:ext uri="{FF2B5EF4-FFF2-40B4-BE49-F238E27FC236}">
                <a16:creationId xmlns:a16="http://schemas.microsoft.com/office/drawing/2014/main" id="{C509D7C5-014C-4A6A-BD16-2086B2288E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C68E89-96D1-4492-9E28-43AFCFD92A10}"/>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37774193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83C738-3F05-4A21-B727-D2CAC777672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DFAB1AD-96A8-4C0B-A45D-1DBA3A8E15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9A94FEE-6901-4A38-8BDA-AD14244993A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834CA60-6117-4F60-B474-5976EE9063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DC02D01-52FD-4A7F-BAFD-BD3FF60277F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98A3EBE-839E-4EC5-850E-7E541975A722}"/>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8" name="フッター プレースホルダー 7">
            <a:extLst>
              <a:ext uri="{FF2B5EF4-FFF2-40B4-BE49-F238E27FC236}">
                <a16:creationId xmlns:a16="http://schemas.microsoft.com/office/drawing/2014/main" id="{C3C19921-3BD0-49CA-8F8C-5F45CFE864F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17F1F74-8791-4307-BE03-5E8E8774D89D}"/>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3162363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0CD783-1C76-45A0-8F8B-4D3413BE3CD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118F303-3826-47E1-A5C3-8B4559F8DE1A}"/>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4" name="フッター プレースホルダー 3">
            <a:extLst>
              <a:ext uri="{FF2B5EF4-FFF2-40B4-BE49-F238E27FC236}">
                <a16:creationId xmlns:a16="http://schemas.microsoft.com/office/drawing/2014/main" id="{409A0F47-9972-4EC4-8576-1566A841F62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8C463C1-5E03-4C79-9D26-BC2228EDB18D}"/>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28547998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DD0C11C-10D2-4021-83CE-7340AE40C40B}"/>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3" name="フッター プレースホルダー 2">
            <a:extLst>
              <a:ext uri="{FF2B5EF4-FFF2-40B4-BE49-F238E27FC236}">
                <a16:creationId xmlns:a16="http://schemas.microsoft.com/office/drawing/2014/main" id="{AB4C319A-6543-41E3-B877-4EB7249C290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9B44205-0B41-47F3-9222-44BFA74433DC}"/>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1087355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C65C8-1324-47C2-963C-9BBE86172B4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3B0C2F8-6CD2-4043-8B92-857A74A6E0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88B2242-B2E4-46D4-B353-2504A982BD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E80FCB0-C209-452B-9E8A-E4EA7077A51F}"/>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6" name="フッター プレースホルダー 5">
            <a:extLst>
              <a:ext uri="{FF2B5EF4-FFF2-40B4-BE49-F238E27FC236}">
                <a16:creationId xmlns:a16="http://schemas.microsoft.com/office/drawing/2014/main" id="{88614ADE-3DE2-4FBD-B144-154BE58608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4269A1-C632-4FCD-ACD2-5BD9ABE9E075}"/>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26640983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5D33AF-1D20-428C-92BB-BF97CB4836F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FA4FAD3-B3DC-4945-BD3D-745DFEF8BD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C421488-F076-4846-A988-AE5117CFB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57FD210-7409-452C-8597-AF46A6218E23}"/>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6" name="フッター プレースホルダー 5">
            <a:extLst>
              <a:ext uri="{FF2B5EF4-FFF2-40B4-BE49-F238E27FC236}">
                <a16:creationId xmlns:a16="http://schemas.microsoft.com/office/drawing/2014/main" id="{D2ECB380-5D6E-4D4A-A48F-F17956EFA25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692812A-3A6A-432F-AF7D-05D3E1A7CA24}"/>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18823082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0AB3C5-1A42-4C86-B894-14D07B296ED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E1A2C8B-8BD9-44AA-B471-9F2FA17EC90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02597F-97B2-4F2C-A5CA-BDD4269BFC1E}"/>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5" name="フッター プレースホルダー 4">
            <a:extLst>
              <a:ext uri="{FF2B5EF4-FFF2-40B4-BE49-F238E27FC236}">
                <a16:creationId xmlns:a16="http://schemas.microsoft.com/office/drawing/2014/main" id="{9B78C9BD-3067-415E-A232-5D0AB6A33A2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290A833-6591-4B77-AAEB-F273B96F3CB7}"/>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6005452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40FC64D-E10D-4C3B-BA99-2C5AC864795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5CE2F40-974C-4D3B-85A4-94E399CED46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2694E79-2492-4FC1-AA4B-7E0BD1C23B52}"/>
              </a:ext>
            </a:extLst>
          </p:cNvPr>
          <p:cNvSpPr>
            <a:spLocks noGrp="1"/>
          </p:cNvSpPr>
          <p:nvPr>
            <p:ph type="dt" sz="half" idx="10"/>
          </p:nvPr>
        </p:nvSpPr>
        <p:spPr/>
        <p:txBody>
          <a:bodyPr/>
          <a:lstStyle/>
          <a:p>
            <a:fld id="{A9F15122-B75D-49A0-A28D-964AAF508437}" type="datetimeFigureOut">
              <a:rPr kumimoji="1" lang="ja-JP" altLang="en-US" smtClean="0"/>
              <a:t>2023/10/2</a:t>
            </a:fld>
            <a:endParaRPr kumimoji="1" lang="ja-JP" altLang="en-US"/>
          </a:p>
        </p:txBody>
      </p:sp>
      <p:sp>
        <p:nvSpPr>
          <p:cNvPr id="5" name="フッター プレースホルダー 4">
            <a:extLst>
              <a:ext uri="{FF2B5EF4-FFF2-40B4-BE49-F238E27FC236}">
                <a16:creationId xmlns:a16="http://schemas.microsoft.com/office/drawing/2014/main" id="{B270BBA6-4A29-4151-9479-5A4923A1C0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A701CE-FD72-418B-87CD-A90F3B3588AE}"/>
              </a:ext>
            </a:extLst>
          </p:cNvPr>
          <p:cNvSpPr>
            <a:spLocks noGrp="1"/>
          </p:cNvSpPr>
          <p:nvPr>
            <p:ph type="sldNum" sz="quarter" idx="12"/>
          </p:nvPr>
        </p:nvSpPr>
        <p:spPr/>
        <p:txBody>
          <a:body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38533608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8"/>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548640" indent="0" algn="ctr">
              <a:buNone/>
              <a:defRPr>
                <a:solidFill>
                  <a:schemeClr val="tx1">
                    <a:tint val="75000"/>
                  </a:schemeClr>
                </a:solidFill>
              </a:defRPr>
            </a:lvl2pPr>
            <a:lvl3pPr marL="1097280" indent="0" algn="ctr">
              <a:buNone/>
              <a:defRPr>
                <a:solidFill>
                  <a:schemeClr val="tx1">
                    <a:tint val="75000"/>
                  </a:schemeClr>
                </a:solidFill>
              </a:defRPr>
            </a:lvl3pPr>
            <a:lvl4pPr marL="1645920" indent="0" algn="ctr">
              <a:buNone/>
              <a:defRPr>
                <a:solidFill>
                  <a:schemeClr val="tx1">
                    <a:tint val="75000"/>
                  </a:schemeClr>
                </a:solidFill>
              </a:defRPr>
            </a:lvl4pPr>
            <a:lvl5pPr marL="2194560" indent="0" algn="ctr">
              <a:buNone/>
              <a:defRPr>
                <a:solidFill>
                  <a:schemeClr val="tx1">
                    <a:tint val="75000"/>
                  </a:schemeClr>
                </a:solidFill>
              </a:defRPr>
            </a:lvl5pPr>
            <a:lvl6pPr marL="2743200" indent="0" algn="ctr">
              <a:buNone/>
              <a:defRPr>
                <a:solidFill>
                  <a:schemeClr val="tx1">
                    <a:tint val="75000"/>
                  </a:schemeClr>
                </a:solidFill>
              </a:defRPr>
            </a:lvl6pPr>
            <a:lvl7pPr marL="3291840" indent="0" algn="ctr">
              <a:buNone/>
              <a:defRPr>
                <a:solidFill>
                  <a:schemeClr val="tx1">
                    <a:tint val="75000"/>
                  </a:schemeClr>
                </a:solidFill>
              </a:defRPr>
            </a:lvl7pPr>
            <a:lvl8pPr marL="3840480" indent="0" algn="ctr">
              <a:buNone/>
              <a:defRPr>
                <a:solidFill>
                  <a:schemeClr val="tx1">
                    <a:tint val="75000"/>
                  </a:schemeClr>
                </a:solidFill>
              </a:defRPr>
            </a:lvl8pPr>
            <a:lvl9pPr marL="438912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17801683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3673644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17772752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2"/>
            <a:ext cx="10363200" cy="1362074"/>
          </a:xfrm>
        </p:spPr>
        <p:txBody>
          <a:bodyPr anchor="t"/>
          <a:lstStyle>
            <a:lvl1pPr algn="l">
              <a:defRPr sz="48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400">
                <a:solidFill>
                  <a:schemeClr val="tx1">
                    <a:tint val="75000"/>
                  </a:schemeClr>
                </a:solidFill>
              </a:defRPr>
            </a:lvl1pPr>
            <a:lvl2pPr marL="548640" indent="0">
              <a:buNone/>
              <a:defRPr sz="2160">
                <a:solidFill>
                  <a:schemeClr val="tx1">
                    <a:tint val="75000"/>
                  </a:schemeClr>
                </a:solidFill>
              </a:defRPr>
            </a:lvl2pPr>
            <a:lvl3pPr marL="1097280" indent="0">
              <a:buNone/>
              <a:defRPr sz="1920">
                <a:solidFill>
                  <a:schemeClr val="tx1">
                    <a:tint val="75000"/>
                  </a:schemeClr>
                </a:solidFill>
              </a:defRPr>
            </a:lvl3pPr>
            <a:lvl4pPr marL="1645920" indent="0">
              <a:buNone/>
              <a:defRPr sz="1680">
                <a:solidFill>
                  <a:schemeClr val="tx1">
                    <a:tint val="75000"/>
                  </a:schemeClr>
                </a:solidFill>
              </a:defRPr>
            </a:lvl4pPr>
            <a:lvl5pPr marL="2194560" indent="0">
              <a:buNone/>
              <a:defRPr sz="1680">
                <a:solidFill>
                  <a:schemeClr val="tx1">
                    <a:tint val="75000"/>
                  </a:schemeClr>
                </a:solidFill>
              </a:defRPr>
            </a:lvl5pPr>
            <a:lvl6pPr marL="2743200" indent="0">
              <a:buNone/>
              <a:defRPr sz="1680">
                <a:solidFill>
                  <a:schemeClr val="tx1">
                    <a:tint val="75000"/>
                  </a:schemeClr>
                </a:solidFill>
              </a:defRPr>
            </a:lvl6pPr>
            <a:lvl7pPr marL="3291840" indent="0">
              <a:buNone/>
              <a:defRPr sz="1680">
                <a:solidFill>
                  <a:schemeClr val="tx1">
                    <a:tint val="75000"/>
                  </a:schemeClr>
                </a:solidFill>
              </a:defRPr>
            </a:lvl7pPr>
            <a:lvl8pPr marL="3840480" indent="0">
              <a:buNone/>
              <a:defRPr sz="1680">
                <a:solidFill>
                  <a:schemeClr val="tx1">
                    <a:tint val="75000"/>
                  </a:schemeClr>
                </a:solidFill>
              </a:defRPr>
            </a:lvl8pPr>
            <a:lvl9pPr marL="4389120" indent="0">
              <a:buNone/>
              <a:defRPr sz="168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29988547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200151"/>
            <a:ext cx="5384800" cy="3394075"/>
          </a:xfrm>
        </p:spPr>
        <p:txBody>
          <a:bodyPr/>
          <a:lstStyle>
            <a:lvl1pPr>
              <a:defRPr sz="3360"/>
            </a:lvl1pPr>
            <a:lvl2pPr>
              <a:defRPr sz="2880"/>
            </a:lvl2pPr>
            <a:lvl3pPr>
              <a:defRPr sz="2400"/>
            </a:lvl3pPr>
            <a:lvl4pPr>
              <a:defRPr sz="2160"/>
            </a:lvl4pPr>
            <a:lvl5pPr>
              <a:defRPr sz="2160"/>
            </a:lvl5pPr>
            <a:lvl6pPr>
              <a:defRPr sz="2160"/>
            </a:lvl6pPr>
            <a:lvl7pPr>
              <a:defRPr sz="2160"/>
            </a:lvl7pPr>
            <a:lvl8pPr>
              <a:defRPr sz="2160"/>
            </a:lvl8pPr>
            <a:lvl9pPr>
              <a:defRPr sz="216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200151"/>
            <a:ext cx="5384800" cy="3394075"/>
          </a:xfrm>
        </p:spPr>
        <p:txBody>
          <a:bodyPr/>
          <a:lstStyle>
            <a:lvl1pPr>
              <a:defRPr sz="3360"/>
            </a:lvl1pPr>
            <a:lvl2pPr>
              <a:defRPr sz="2880"/>
            </a:lvl2pPr>
            <a:lvl3pPr>
              <a:defRPr sz="2400"/>
            </a:lvl3pPr>
            <a:lvl4pPr>
              <a:defRPr sz="2160"/>
            </a:lvl4pPr>
            <a:lvl5pPr>
              <a:defRPr sz="2160"/>
            </a:lvl5pPr>
            <a:lvl6pPr>
              <a:defRPr sz="2160"/>
            </a:lvl6pPr>
            <a:lvl7pPr>
              <a:defRPr sz="2160"/>
            </a:lvl7pPr>
            <a:lvl8pPr>
              <a:defRPr sz="2160"/>
            </a:lvl8pPr>
            <a:lvl9pPr>
              <a:defRPr sz="216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37177936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3"/>
          </a:xfrm>
        </p:spPr>
        <p:txBody>
          <a:bodyPr anchor="b"/>
          <a:lstStyle>
            <a:lvl1pPr marL="0" indent="0">
              <a:buNone/>
              <a:defRPr sz="2880" b="1"/>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880"/>
            </a:lvl1pPr>
            <a:lvl2pPr>
              <a:defRPr sz="2400"/>
            </a:lvl2pPr>
            <a:lvl3pPr>
              <a:defRPr sz="2160"/>
            </a:lvl3pPr>
            <a:lvl4pPr>
              <a:defRPr sz="1920"/>
            </a:lvl4pPr>
            <a:lvl5pPr>
              <a:defRPr sz="1920"/>
            </a:lvl5pPr>
            <a:lvl6pPr>
              <a:defRPr sz="1920"/>
            </a:lvl6pPr>
            <a:lvl7pPr>
              <a:defRPr sz="1920"/>
            </a:lvl7pPr>
            <a:lvl8pPr>
              <a:defRPr sz="1920"/>
            </a:lvl8pPr>
            <a:lvl9pPr>
              <a:defRPr sz="192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73" y="1535113"/>
            <a:ext cx="5389033" cy="639763"/>
          </a:xfrm>
        </p:spPr>
        <p:txBody>
          <a:bodyPr anchor="b"/>
          <a:lstStyle>
            <a:lvl1pPr marL="0" indent="0">
              <a:buNone/>
              <a:defRPr sz="2880" b="1"/>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73" y="2174875"/>
            <a:ext cx="5389033" cy="3951288"/>
          </a:xfrm>
        </p:spPr>
        <p:txBody>
          <a:bodyPr/>
          <a:lstStyle>
            <a:lvl1pPr>
              <a:defRPr sz="2880"/>
            </a:lvl1pPr>
            <a:lvl2pPr>
              <a:defRPr sz="2400"/>
            </a:lvl2pPr>
            <a:lvl3pPr>
              <a:defRPr sz="2160"/>
            </a:lvl3pPr>
            <a:lvl4pPr>
              <a:defRPr sz="1920"/>
            </a:lvl4pPr>
            <a:lvl5pPr>
              <a:defRPr sz="1920"/>
            </a:lvl5pPr>
            <a:lvl6pPr>
              <a:defRPr sz="1920"/>
            </a:lvl6pPr>
            <a:lvl7pPr>
              <a:defRPr sz="1920"/>
            </a:lvl7pPr>
            <a:lvl8pPr>
              <a:defRPr sz="1920"/>
            </a:lvl8pPr>
            <a:lvl9pPr>
              <a:defRPr sz="192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25034004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58290138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26882889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6" y="273049"/>
            <a:ext cx="4011084" cy="1162051"/>
          </a:xfrm>
        </p:spPr>
        <p:txBody>
          <a:bodyPr anchor="b"/>
          <a:lstStyle>
            <a:lvl1pPr algn="l">
              <a:defRPr sz="2400" b="1"/>
            </a:lvl1pPr>
          </a:lstStyle>
          <a:p>
            <a:r>
              <a:rPr kumimoji="1" lang="ja-JP" altLang="en-US"/>
              <a:t>マスタ タイトルの書式設定</a:t>
            </a:r>
          </a:p>
        </p:txBody>
      </p:sp>
      <p:sp>
        <p:nvSpPr>
          <p:cNvPr id="3" name="コンテンツ プレースホルダ 2"/>
          <p:cNvSpPr>
            <a:spLocks noGrp="1"/>
          </p:cNvSpPr>
          <p:nvPr>
            <p:ph idx="1"/>
          </p:nvPr>
        </p:nvSpPr>
        <p:spPr>
          <a:xfrm>
            <a:off x="4766733" y="273053"/>
            <a:ext cx="6815667" cy="5853113"/>
          </a:xfrm>
        </p:spPr>
        <p:txBody>
          <a:bodyPr/>
          <a:lstStyle>
            <a:lvl1pPr>
              <a:defRPr sz="3840"/>
            </a:lvl1pPr>
            <a:lvl2pPr>
              <a:defRPr sz="3360"/>
            </a:lvl2pPr>
            <a:lvl3pPr>
              <a:defRPr sz="2880"/>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6" y="1435103"/>
            <a:ext cx="4011084" cy="4691063"/>
          </a:xfrm>
        </p:spPr>
        <p:txBody>
          <a:bodyPr/>
          <a:lstStyle>
            <a:lvl1pPr marL="0" indent="0">
              <a:buNone/>
              <a:defRPr sz="1680"/>
            </a:lvl1pPr>
            <a:lvl2pPr marL="548640" indent="0">
              <a:buNone/>
              <a:defRPr sz="1440"/>
            </a:lvl2pPr>
            <a:lvl3pPr marL="1097280" indent="0">
              <a:buNone/>
              <a:defRPr sz="1200"/>
            </a:lvl3pPr>
            <a:lvl4pPr marL="1645920" indent="0">
              <a:buNone/>
              <a:defRPr sz="1080"/>
            </a:lvl4pPr>
            <a:lvl5pPr marL="2194560" indent="0">
              <a:buNone/>
              <a:defRPr sz="1080"/>
            </a:lvl5pPr>
            <a:lvl6pPr marL="2743200" indent="0">
              <a:buNone/>
              <a:defRPr sz="1080"/>
            </a:lvl6pPr>
            <a:lvl7pPr marL="3291840" indent="0">
              <a:buNone/>
              <a:defRPr sz="1080"/>
            </a:lvl7pPr>
            <a:lvl8pPr marL="3840480" indent="0">
              <a:buNone/>
              <a:defRPr sz="1080"/>
            </a:lvl8pPr>
            <a:lvl9pPr marL="4389120" indent="0">
              <a:buNone/>
              <a:defRPr sz="108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42157637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1"/>
            <a:ext cx="7315200" cy="566738"/>
          </a:xfrm>
        </p:spPr>
        <p:txBody>
          <a:bodyPr anchor="b"/>
          <a:lstStyle>
            <a:lvl1pPr algn="l">
              <a:defRPr sz="2400" b="1"/>
            </a:lvl1pPr>
          </a:lstStyle>
          <a:p>
            <a:r>
              <a:rPr kumimoji="1"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840"/>
            </a:lvl1pPr>
            <a:lvl2pPr marL="548640" indent="0">
              <a:buNone/>
              <a:defRPr sz="3360"/>
            </a:lvl2pPr>
            <a:lvl3pPr marL="1097280" indent="0">
              <a:buNone/>
              <a:defRPr sz="2880"/>
            </a:lvl3pPr>
            <a:lvl4pPr marL="1645920" indent="0">
              <a:buNone/>
              <a:defRPr sz="2400"/>
            </a:lvl4pPr>
            <a:lvl5pPr marL="2194560" indent="0">
              <a:buNone/>
              <a:defRPr sz="2400"/>
            </a:lvl5pPr>
            <a:lvl6pPr marL="2743200" indent="0">
              <a:buNone/>
              <a:defRPr sz="2400"/>
            </a:lvl6pPr>
            <a:lvl7pPr marL="3291840" indent="0">
              <a:buNone/>
              <a:defRPr sz="2400"/>
            </a:lvl7pPr>
            <a:lvl8pPr marL="3840480" indent="0">
              <a:buNone/>
              <a:defRPr sz="2400"/>
            </a:lvl8pPr>
            <a:lvl9pPr marL="4389120" indent="0">
              <a:buNone/>
              <a:defRPr sz="2400"/>
            </a:lvl9pPr>
          </a:lstStyle>
          <a:p>
            <a:endParaRPr kumimoji="1" lang="ja-JP" altLang="en-US"/>
          </a:p>
        </p:txBody>
      </p:sp>
      <p:sp>
        <p:nvSpPr>
          <p:cNvPr id="4" name="テキスト プレースホルダ 3"/>
          <p:cNvSpPr>
            <a:spLocks noGrp="1"/>
          </p:cNvSpPr>
          <p:nvPr>
            <p:ph type="body" sz="half" idx="2"/>
          </p:nvPr>
        </p:nvSpPr>
        <p:spPr>
          <a:xfrm>
            <a:off x="2389717" y="5367340"/>
            <a:ext cx="7315200" cy="804863"/>
          </a:xfrm>
        </p:spPr>
        <p:txBody>
          <a:bodyPr/>
          <a:lstStyle>
            <a:lvl1pPr marL="0" indent="0">
              <a:buNone/>
              <a:defRPr sz="1680"/>
            </a:lvl1pPr>
            <a:lvl2pPr marL="548640" indent="0">
              <a:buNone/>
              <a:defRPr sz="1440"/>
            </a:lvl2pPr>
            <a:lvl3pPr marL="1097280" indent="0">
              <a:buNone/>
              <a:defRPr sz="1200"/>
            </a:lvl3pPr>
            <a:lvl4pPr marL="1645920" indent="0">
              <a:buNone/>
              <a:defRPr sz="1080"/>
            </a:lvl4pPr>
            <a:lvl5pPr marL="2194560" indent="0">
              <a:buNone/>
              <a:defRPr sz="1080"/>
            </a:lvl5pPr>
            <a:lvl6pPr marL="2743200" indent="0">
              <a:buNone/>
              <a:defRPr sz="1080"/>
            </a:lvl6pPr>
            <a:lvl7pPr marL="3291840" indent="0">
              <a:buNone/>
              <a:defRPr sz="1080"/>
            </a:lvl7pPr>
            <a:lvl8pPr marL="3840480" indent="0">
              <a:buNone/>
              <a:defRPr sz="1080"/>
            </a:lvl8pPr>
            <a:lvl9pPr marL="4389120" indent="0">
              <a:buNone/>
              <a:defRPr sz="108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101738373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10481913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06376"/>
            <a:ext cx="2743200" cy="4387850"/>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0" y="206376"/>
            <a:ext cx="8026400" cy="4387850"/>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157A6F9-149C-43B1-B2D2-D78E0DE0C0F4}" type="datetimeFigureOut">
              <a:rPr kumimoji="1" lang="ja-JP" altLang="en-US" smtClean="0"/>
              <a:pPr/>
              <a:t>2023/10/2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1377859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2227595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3675098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793462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1177052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ja-JP" altLang="en-US"/>
              <a:t>マスター タイトルの書式設定</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3013427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A72C48E3-1090-4B41-8211-0A79EBA1A8AA}" type="datetimeFigureOut">
              <a:rPr kumimoji="1" lang="ja-JP" altLang="en-US" smtClean="0"/>
              <a:t>2023/10/2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68AB25F-3AA9-4A03-A2CC-9946835DEEA6}" type="slidenum">
              <a:rPr kumimoji="1" lang="ja-JP" altLang="en-US" smtClean="0"/>
              <a:t>‹#›</a:t>
            </a:fld>
            <a:endParaRPr kumimoji="1" lang="ja-JP" altLang="en-US"/>
          </a:p>
        </p:txBody>
      </p:sp>
    </p:spTree>
    <p:extLst>
      <p:ext uri="{BB962C8B-B14F-4D97-AF65-F5344CB8AC3E}">
        <p14:creationId xmlns:p14="http://schemas.microsoft.com/office/powerpoint/2010/main" val="4144082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ja-JP" altLang="en-US" dirty="0"/>
              <a:t>社会福祉法人静内ペテカリ</a:t>
            </a:r>
            <a:br>
              <a:rPr lang="ja-JP" altLang="en-US" dirty="0"/>
            </a:b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72C48E3-1090-4B41-8211-0A79EBA1A8AA}" type="datetimeFigureOut">
              <a:rPr kumimoji="1" lang="ja-JP" altLang="en-US" smtClean="0"/>
              <a:t>2023/10/2</a:t>
            </a:fld>
            <a:endParaRPr kumimoji="1" lang="ja-JP" alt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kumimoji="1" lang="ja-JP" alt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868AB25F-3AA9-4A03-A2CC-9946835DEEA6}" type="slidenum">
              <a:rPr kumimoji="1" lang="ja-JP" altLang="en-US" smtClean="0"/>
              <a:t>‹#›</a:t>
            </a:fld>
            <a:endParaRPr kumimoji="1" lang="ja-JP" altLang="en-US"/>
          </a:p>
        </p:txBody>
      </p:sp>
      <p:pic>
        <p:nvPicPr>
          <p:cNvPr id="13" name="図 12" descr="物体 が含まれている画像&#10;&#10;自動的に生成された説明">
            <a:extLst>
              <a:ext uri="{FF2B5EF4-FFF2-40B4-BE49-F238E27FC236}">
                <a16:creationId xmlns:a16="http://schemas.microsoft.com/office/drawing/2014/main" id="{89B5B7A7-EBA3-4EE1-A4E5-2175D79D35E5}"/>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9840795" y="6172200"/>
            <a:ext cx="2164585" cy="483124"/>
          </a:xfrm>
          <a:prstGeom prst="rect">
            <a:avLst/>
          </a:prstGeom>
        </p:spPr>
      </p:pic>
    </p:spTree>
    <p:extLst>
      <p:ext uri="{BB962C8B-B14F-4D97-AF65-F5344CB8AC3E}">
        <p14:creationId xmlns:p14="http://schemas.microsoft.com/office/powerpoint/2010/main" val="687271272"/>
      </p:ext>
    </p:extLst>
  </p:cSld>
  <p:clrMap bg1="dk1" tx1="lt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3" r:id="rId10"/>
    <p:sldLayoutId id="2147483701" r:id="rId11"/>
    <p:sldLayoutId id="2147483702" r:id="rId12"/>
    <p:sldLayoutId id="2147483704" r:id="rId13"/>
    <p:sldLayoutId id="2147483705" r:id="rId14"/>
    <p:sldLayoutId id="2147483706" r:id="rId15"/>
    <p:sldLayoutId id="2147483707" r:id="rId16"/>
  </p:sldLayoutIdLst>
  <p:txStyles>
    <p:titleStyle>
      <a:lvl1pPr algn="l" defTabSz="457200" rtl="0" eaLnBrk="1" latinLnBrk="0" hangingPunct="1">
        <a:spcBef>
          <a:spcPct val="0"/>
        </a:spcBef>
        <a:buNone/>
        <a:defRPr kumimoji="1" sz="3600" kern="1200" cap="all">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BB722C4-134C-4C76-8620-DAFFF46137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05ACA4-50E4-4A13-B4C8-E55B44EC2D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5B3A035-0202-4E75-835E-86832EC00D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F15122-B75D-49A0-A28D-964AAF508437}" type="datetimeFigureOut">
              <a:rPr kumimoji="1" lang="ja-JP" altLang="en-US" smtClean="0"/>
              <a:t>2023/10/2</a:t>
            </a:fld>
            <a:endParaRPr kumimoji="1" lang="ja-JP" altLang="en-US"/>
          </a:p>
        </p:txBody>
      </p:sp>
      <p:sp>
        <p:nvSpPr>
          <p:cNvPr id="5" name="フッター プレースホルダー 4">
            <a:extLst>
              <a:ext uri="{FF2B5EF4-FFF2-40B4-BE49-F238E27FC236}">
                <a16:creationId xmlns:a16="http://schemas.microsoft.com/office/drawing/2014/main" id="{9D4246C6-0E78-49F1-8B16-E924B37691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0C233FA-5A3F-49F6-ACC2-3B725B824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E10842-E8CE-467F-A748-D0ECBCF6D498}" type="slidenum">
              <a:rPr kumimoji="1" lang="ja-JP" altLang="en-US" smtClean="0"/>
              <a:t>‹#›</a:t>
            </a:fld>
            <a:endParaRPr kumimoji="1" lang="ja-JP" altLang="en-US"/>
          </a:p>
        </p:txBody>
      </p:sp>
    </p:spTree>
    <p:extLst>
      <p:ext uri="{BB962C8B-B14F-4D97-AF65-F5344CB8AC3E}">
        <p14:creationId xmlns:p14="http://schemas.microsoft.com/office/powerpoint/2010/main" val="270740071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440">
                <a:solidFill>
                  <a:schemeClr val="tx1">
                    <a:tint val="75000"/>
                  </a:schemeClr>
                </a:solidFill>
              </a:defRPr>
            </a:lvl1pPr>
          </a:lstStyle>
          <a:p>
            <a:fld id="{B157A6F9-149C-43B1-B2D2-D78E0DE0C0F4}" type="datetimeFigureOut">
              <a:rPr kumimoji="1" lang="ja-JP" altLang="en-US" smtClean="0"/>
              <a:pPr/>
              <a:t>2023/10/2</a:t>
            </a:fld>
            <a:endParaRPr kumimoji="1" lang="ja-JP" altLang="en-US"/>
          </a:p>
        </p:txBody>
      </p:sp>
      <p:sp>
        <p:nvSpPr>
          <p:cNvPr id="5" name="フッター プレースホルダ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44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440">
                <a:solidFill>
                  <a:schemeClr val="tx1">
                    <a:tint val="75000"/>
                  </a:schemeClr>
                </a:solidFill>
              </a:defRPr>
            </a:lvl1pPr>
          </a:lstStyle>
          <a:p>
            <a:fld id="{A153827B-4C16-4438-8904-DFEE5523E153}" type="slidenum">
              <a:rPr kumimoji="1" lang="ja-JP" altLang="en-US" smtClean="0"/>
              <a:pPr/>
              <a:t>‹#›</a:t>
            </a:fld>
            <a:endParaRPr kumimoji="1" lang="ja-JP" altLang="en-US"/>
          </a:p>
        </p:txBody>
      </p:sp>
    </p:spTree>
    <p:extLst>
      <p:ext uri="{BB962C8B-B14F-4D97-AF65-F5344CB8AC3E}">
        <p14:creationId xmlns:p14="http://schemas.microsoft.com/office/powerpoint/2010/main" val="4090022160"/>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1097280" rtl="0" eaLnBrk="1" latinLnBrk="0" hangingPunct="1">
        <a:spcBef>
          <a:spcPct val="0"/>
        </a:spcBef>
        <a:buNone/>
        <a:defRPr kumimoji="1" sz="5280" kern="1200">
          <a:solidFill>
            <a:schemeClr val="tx1"/>
          </a:solidFill>
          <a:latin typeface="+mj-lt"/>
          <a:ea typeface="+mj-ea"/>
          <a:cs typeface="+mj-cs"/>
        </a:defRPr>
      </a:lvl1pPr>
    </p:titleStyle>
    <p:bodyStyle>
      <a:lvl1pPr marL="411480" indent="-411480" algn="l" defTabSz="1097280" rtl="0" eaLnBrk="1" latinLnBrk="0" hangingPunct="1">
        <a:spcBef>
          <a:spcPct val="20000"/>
        </a:spcBef>
        <a:buFont typeface="Arial" pitchFamily="34" charset="0"/>
        <a:buChar char="•"/>
        <a:defRPr kumimoji="1" sz="3840" kern="1200">
          <a:solidFill>
            <a:schemeClr val="tx1"/>
          </a:solidFill>
          <a:latin typeface="+mn-lt"/>
          <a:ea typeface="+mn-ea"/>
          <a:cs typeface="+mn-cs"/>
        </a:defRPr>
      </a:lvl1pPr>
      <a:lvl2pPr marL="891540" indent="-342900" algn="l" defTabSz="1097280" rtl="0" eaLnBrk="1" latinLnBrk="0" hangingPunct="1">
        <a:spcBef>
          <a:spcPct val="20000"/>
        </a:spcBef>
        <a:buFont typeface="Arial" pitchFamily="34" charset="0"/>
        <a:buChar char="–"/>
        <a:defRPr kumimoji="1" sz="3360" kern="1200">
          <a:solidFill>
            <a:schemeClr val="tx1"/>
          </a:solidFill>
          <a:latin typeface="+mn-lt"/>
          <a:ea typeface="+mn-ea"/>
          <a:cs typeface="+mn-cs"/>
        </a:defRPr>
      </a:lvl2pPr>
      <a:lvl3pPr marL="1371600" indent="-274320" algn="l" defTabSz="1097280" rtl="0" eaLnBrk="1" latinLnBrk="0" hangingPunct="1">
        <a:spcBef>
          <a:spcPct val="20000"/>
        </a:spcBef>
        <a:buFont typeface="Arial" pitchFamily="34" charset="0"/>
        <a:buChar char="•"/>
        <a:defRPr kumimoji="1" sz="2880" kern="1200">
          <a:solidFill>
            <a:schemeClr val="tx1"/>
          </a:solidFill>
          <a:latin typeface="+mn-lt"/>
          <a:ea typeface="+mn-ea"/>
          <a:cs typeface="+mn-cs"/>
        </a:defRPr>
      </a:lvl3pPr>
      <a:lvl4pPr marL="192024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4pPr>
      <a:lvl5pPr marL="246888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5pPr>
      <a:lvl6pPr marL="301752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6pPr>
      <a:lvl7pPr marL="356616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7pPr>
      <a:lvl8pPr marL="411480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8pPr>
      <a:lvl9pPr marL="466344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9pPr>
    </p:bodyStyle>
    <p:otherStyle>
      <a:defPPr>
        <a:defRPr lang="ja-JP"/>
      </a:defPPr>
      <a:lvl1pPr marL="0" algn="l" defTabSz="1097280" rtl="0" eaLnBrk="1" latinLnBrk="0" hangingPunct="1">
        <a:defRPr kumimoji="1" sz="2160" kern="1200">
          <a:solidFill>
            <a:schemeClr val="tx1"/>
          </a:solidFill>
          <a:latin typeface="+mn-lt"/>
          <a:ea typeface="+mn-ea"/>
          <a:cs typeface="+mn-cs"/>
        </a:defRPr>
      </a:lvl1pPr>
      <a:lvl2pPr marL="548640" algn="l" defTabSz="1097280" rtl="0" eaLnBrk="1" latinLnBrk="0" hangingPunct="1">
        <a:defRPr kumimoji="1" sz="2160" kern="1200">
          <a:solidFill>
            <a:schemeClr val="tx1"/>
          </a:solidFill>
          <a:latin typeface="+mn-lt"/>
          <a:ea typeface="+mn-ea"/>
          <a:cs typeface="+mn-cs"/>
        </a:defRPr>
      </a:lvl2pPr>
      <a:lvl3pPr marL="1097280" algn="l" defTabSz="1097280" rtl="0" eaLnBrk="1" latinLnBrk="0" hangingPunct="1">
        <a:defRPr kumimoji="1" sz="2160" kern="1200">
          <a:solidFill>
            <a:schemeClr val="tx1"/>
          </a:solidFill>
          <a:latin typeface="+mn-lt"/>
          <a:ea typeface="+mn-ea"/>
          <a:cs typeface="+mn-cs"/>
        </a:defRPr>
      </a:lvl3pPr>
      <a:lvl4pPr marL="1645920" algn="l" defTabSz="1097280" rtl="0" eaLnBrk="1" latinLnBrk="0" hangingPunct="1">
        <a:defRPr kumimoji="1" sz="2160" kern="1200">
          <a:solidFill>
            <a:schemeClr val="tx1"/>
          </a:solidFill>
          <a:latin typeface="+mn-lt"/>
          <a:ea typeface="+mn-ea"/>
          <a:cs typeface="+mn-cs"/>
        </a:defRPr>
      </a:lvl4pPr>
      <a:lvl5pPr marL="2194560" algn="l" defTabSz="1097280" rtl="0" eaLnBrk="1" latinLnBrk="0" hangingPunct="1">
        <a:defRPr kumimoji="1" sz="2160" kern="1200">
          <a:solidFill>
            <a:schemeClr val="tx1"/>
          </a:solidFill>
          <a:latin typeface="+mn-lt"/>
          <a:ea typeface="+mn-ea"/>
          <a:cs typeface="+mn-cs"/>
        </a:defRPr>
      </a:lvl5pPr>
      <a:lvl6pPr marL="2743200" algn="l" defTabSz="1097280" rtl="0" eaLnBrk="1" latinLnBrk="0" hangingPunct="1">
        <a:defRPr kumimoji="1" sz="2160" kern="1200">
          <a:solidFill>
            <a:schemeClr val="tx1"/>
          </a:solidFill>
          <a:latin typeface="+mn-lt"/>
          <a:ea typeface="+mn-ea"/>
          <a:cs typeface="+mn-cs"/>
        </a:defRPr>
      </a:lvl6pPr>
      <a:lvl7pPr marL="3291840" algn="l" defTabSz="1097280" rtl="0" eaLnBrk="1" latinLnBrk="0" hangingPunct="1">
        <a:defRPr kumimoji="1" sz="2160" kern="1200">
          <a:solidFill>
            <a:schemeClr val="tx1"/>
          </a:solidFill>
          <a:latin typeface="+mn-lt"/>
          <a:ea typeface="+mn-ea"/>
          <a:cs typeface="+mn-cs"/>
        </a:defRPr>
      </a:lvl7pPr>
      <a:lvl8pPr marL="3840480" algn="l" defTabSz="1097280" rtl="0" eaLnBrk="1" latinLnBrk="0" hangingPunct="1">
        <a:defRPr kumimoji="1" sz="2160" kern="1200">
          <a:solidFill>
            <a:schemeClr val="tx1"/>
          </a:solidFill>
          <a:latin typeface="+mn-lt"/>
          <a:ea typeface="+mn-ea"/>
          <a:cs typeface="+mn-cs"/>
        </a:defRPr>
      </a:lvl8pPr>
      <a:lvl9pPr marL="4389120" algn="l" defTabSz="1097280" rtl="0" eaLnBrk="1" latinLnBrk="0" hangingPunct="1">
        <a:defRPr kumimoji="1" sz="2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865762" y="690664"/>
            <a:ext cx="6682902" cy="707886"/>
          </a:xfrm>
          <a:prstGeom prst="rect">
            <a:avLst/>
          </a:prstGeom>
          <a:noFill/>
        </p:spPr>
        <p:txBody>
          <a:bodyPr wrap="square" rtlCol="0">
            <a:spAutoFit/>
          </a:bodyPr>
          <a:lstStyle/>
          <a:p>
            <a:r>
              <a:rPr kumimoji="1" lang="ja-JP" altLang="en-US" sz="4000" b="1" dirty="0">
                <a:latin typeface="HG丸ｺﾞｼｯｸM-PRO" panose="020F0600000000000000" pitchFamily="50" charset="-128"/>
                <a:ea typeface="HG丸ｺﾞｼｯｸM-PRO" panose="020F0600000000000000" pitchFamily="50" charset="-128"/>
              </a:rPr>
              <a:t>北海道乳幼児療育研究会</a:t>
            </a:r>
          </a:p>
        </p:txBody>
      </p:sp>
      <p:sp>
        <p:nvSpPr>
          <p:cNvPr id="4" name="テキスト ボックス 3">
            <a:extLst>
              <a:ext uri="{FF2B5EF4-FFF2-40B4-BE49-F238E27FC236}">
                <a16:creationId xmlns:a16="http://schemas.microsoft.com/office/drawing/2014/main" id="{AD771A4B-5A96-92D4-BE40-7EA724DD138B}"/>
              </a:ext>
            </a:extLst>
          </p:cNvPr>
          <p:cNvSpPr txBox="1"/>
          <p:nvPr/>
        </p:nvSpPr>
        <p:spPr>
          <a:xfrm>
            <a:off x="1618067" y="1524000"/>
            <a:ext cx="6682902" cy="584775"/>
          </a:xfrm>
          <a:prstGeom prst="rect">
            <a:avLst/>
          </a:prstGeom>
          <a:noFill/>
        </p:spPr>
        <p:txBody>
          <a:bodyPr wrap="square" rtlCol="0">
            <a:spAutoFit/>
          </a:bodyPr>
          <a:lstStyle/>
          <a:p>
            <a:r>
              <a:rPr kumimoji="1" lang="ja-JP" altLang="en-US" sz="3200" b="1" dirty="0">
                <a:latin typeface="HG丸ｺﾞｼｯｸM-PRO" panose="020F0600000000000000" pitchFamily="50" charset="-128"/>
                <a:ea typeface="HG丸ｺﾞｼｯｸM-PRO" panose="020F0600000000000000" pitchFamily="50" charset="-128"/>
              </a:rPr>
              <a:t>第</a:t>
            </a:r>
            <a:r>
              <a:rPr kumimoji="1" lang="en-US" altLang="ja-JP" sz="3200" b="1" dirty="0">
                <a:latin typeface="HG丸ｺﾞｼｯｸM-PRO" panose="020F0600000000000000" pitchFamily="50" charset="-128"/>
                <a:ea typeface="HG丸ｺﾞｼｯｸM-PRO" panose="020F0600000000000000" pitchFamily="50" charset="-128"/>
              </a:rPr>
              <a:t>37</a:t>
            </a:r>
            <a:r>
              <a:rPr kumimoji="1" lang="ja-JP" altLang="en-US" sz="3200" b="1" dirty="0">
                <a:latin typeface="HG丸ｺﾞｼｯｸM-PRO" panose="020F0600000000000000" pitchFamily="50" charset="-128"/>
                <a:ea typeface="HG丸ｺﾞｼｯｸM-PRO" panose="020F0600000000000000" pitchFamily="50" charset="-128"/>
              </a:rPr>
              <a:t>回　研究大会　ミニ講話</a:t>
            </a:r>
          </a:p>
        </p:txBody>
      </p:sp>
      <p:sp>
        <p:nvSpPr>
          <p:cNvPr id="5" name="テキスト ボックス 4">
            <a:extLst>
              <a:ext uri="{FF2B5EF4-FFF2-40B4-BE49-F238E27FC236}">
                <a16:creationId xmlns:a16="http://schemas.microsoft.com/office/drawing/2014/main" id="{F846FA5F-F95A-1C5F-62A9-9D092F8EE52F}"/>
              </a:ext>
            </a:extLst>
          </p:cNvPr>
          <p:cNvSpPr txBox="1"/>
          <p:nvPr/>
        </p:nvSpPr>
        <p:spPr>
          <a:xfrm>
            <a:off x="797667" y="5820383"/>
            <a:ext cx="3190639" cy="461665"/>
          </a:xfrm>
          <a:prstGeom prst="rect">
            <a:avLst/>
          </a:prstGeom>
          <a:noFill/>
        </p:spPr>
        <p:txBody>
          <a:bodyPr wrap="square" rtlCol="0">
            <a:spAutoFit/>
          </a:bodyPr>
          <a:lstStyle/>
          <a:p>
            <a:r>
              <a:rPr kumimoji="1" lang="ja-JP" altLang="en-US" sz="2400" b="1" dirty="0">
                <a:latin typeface="HG丸ｺﾞｼｯｸM-PRO" panose="020F0600000000000000" pitchFamily="50" charset="-128"/>
                <a:ea typeface="HG丸ｺﾞｼｯｸM-PRO" panose="020F0600000000000000" pitchFamily="50" charset="-128"/>
              </a:rPr>
              <a:t>令和</a:t>
            </a:r>
            <a:r>
              <a:rPr kumimoji="1" lang="en-US" altLang="ja-JP" sz="2400" b="1" dirty="0">
                <a:latin typeface="HG丸ｺﾞｼｯｸM-PRO" panose="020F0600000000000000" pitchFamily="50" charset="-128"/>
                <a:ea typeface="HG丸ｺﾞｼｯｸM-PRO" panose="020F0600000000000000" pitchFamily="50" charset="-128"/>
              </a:rPr>
              <a:t>5</a:t>
            </a:r>
            <a:r>
              <a:rPr kumimoji="1" lang="ja-JP" altLang="en-US" sz="2400" b="1" dirty="0">
                <a:latin typeface="HG丸ｺﾞｼｯｸM-PRO" panose="020F0600000000000000" pitchFamily="50" charset="-128"/>
                <a:ea typeface="HG丸ｺﾞｼｯｸM-PRO" panose="020F0600000000000000" pitchFamily="50" charset="-128"/>
              </a:rPr>
              <a:t>年</a:t>
            </a:r>
            <a:r>
              <a:rPr kumimoji="1" lang="en-US" altLang="ja-JP" sz="2400" b="1" dirty="0">
                <a:latin typeface="HG丸ｺﾞｼｯｸM-PRO" panose="020F0600000000000000" pitchFamily="50" charset="-128"/>
                <a:ea typeface="HG丸ｺﾞｼｯｸM-PRO" panose="020F0600000000000000" pitchFamily="50" charset="-128"/>
              </a:rPr>
              <a:t>10</a:t>
            </a:r>
            <a:r>
              <a:rPr kumimoji="1" lang="ja-JP" altLang="en-US" sz="2400" b="1" dirty="0">
                <a:latin typeface="HG丸ｺﾞｼｯｸM-PRO" panose="020F0600000000000000" pitchFamily="50" charset="-128"/>
                <a:ea typeface="HG丸ｺﾞｼｯｸM-PRO" panose="020F0600000000000000" pitchFamily="50" charset="-128"/>
              </a:rPr>
              <a:t>月</a:t>
            </a:r>
            <a:r>
              <a:rPr kumimoji="1" lang="en-US" altLang="ja-JP" sz="2400" b="1" dirty="0">
                <a:latin typeface="HG丸ｺﾞｼｯｸM-PRO" panose="020F0600000000000000" pitchFamily="50" charset="-128"/>
                <a:ea typeface="HG丸ｺﾞｼｯｸM-PRO" panose="020F0600000000000000" pitchFamily="50" charset="-128"/>
              </a:rPr>
              <a:t>21</a:t>
            </a:r>
            <a:r>
              <a:rPr kumimoji="1" lang="ja-JP" altLang="en-US" sz="2400" b="1" dirty="0">
                <a:latin typeface="HG丸ｺﾞｼｯｸM-PRO" panose="020F0600000000000000" pitchFamily="50" charset="-128"/>
                <a:ea typeface="HG丸ｺﾞｼｯｸM-PRO" panose="020F0600000000000000" pitchFamily="50" charset="-128"/>
              </a:rPr>
              <a:t>日</a:t>
            </a: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797667" y="2684170"/>
            <a:ext cx="10252953" cy="1508105"/>
          </a:xfrm>
          <a:prstGeom prst="rect">
            <a:avLst/>
          </a:prstGeom>
          <a:noFill/>
        </p:spPr>
        <p:txBody>
          <a:bodyPr wrap="square" rtlCol="0">
            <a:spAutoFit/>
          </a:bodyPr>
          <a:lstStyle/>
          <a:p>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自分が取り組んできた療育、大切にしている療育</a:t>
            </a:r>
            <a:r>
              <a:rPr kumimoji="1" lang="en-US" altLang="ja-JP" sz="3200" b="1" dirty="0">
                <a:latin typeface="HG丸ｺﾞｼｯｸM-PRO" panose="020F0600000000000000" pitchFamily="50" charset="-128"/>
                <a:ea typeface="HG丸ｺﾞｼｯｸM-PRO" panose="020F0600000000000000" pitchFamily="50" charset="-128"/>
              </a:rPr>
              <a:t>』</a:t>
            </a:r>
            <a:endParaRPr kumimoji="1" lang="ja-JP" altLang="en-US" sz="3200" b="1" dirty="0">
              <a:latin typeface="HG丸ｺﾞｼｯｸM-PRO" panose="020F0600000000000000" pitchFamily="50" charset="-128"/>
              <a:ea typeface="HG丸ｺﾞｼｯｸM-PRO" panose="020F0600000000000000" pitchFamily="50" charset="-128"/>
            </a:endParaRPr>
          </a:p>
          <a:p>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ja-JP" altLang="en-US" sz="2800" b="1" dirty="0">
                <a:latin typeface="HG丸ｺﾞｼｯｸM-PRO" panose="020F0600000000000000" pitchFamily="50" charset="-128"/>
                <a:ea typeface="HG丸ｺﾞｼｯｸM-PRO" panose="020F0600000000000000" pitchFamily="50" charset="-128"/>
              </a:rPr>
              <a:t>通園施設の療育で大切にしていること、大切にしてほしいこと</a:t>
            </a:r>
          </a:p>
        </p:txBody>
      </p:sp>
      <p:sp>
        <p:nvSpPr>
          <p:cNvPr id="7" name="テキスト ボックス 6">
            <a:extLst>
              <a:ext uri="{FF2B5EF4-FFF2-40B4-BE49-F238E27FC236}">
                <a16:creationId xmlns:a16="http://schemas.microsoft.com/office/drawing/2014/main" id="{02C3BF02-DC04-4DFB-9FF2-E88D8E2DA72D}"/>
              </a:ext>
            </a:extLst>
          </p:cNvPr>
          <p:cNvSpPr txBox="1"/>
          <p:nvPr/>
        </p:nvSpPr>
        <p:spPr>
          <a:xfrm>
            <a:off x="4969245" y="4918501"/>
            <a:ext cx="5419895" cy="830997"/>
          </a:xfrm>
          <a:prstGeom prst="rect">
            <a:avLst/>
          </a:prstGeom>
          <a:noFill/>
        </p:spPr>
        <p:txBody>
          <a:bodyPr wrap="square" rtlCol="0">
            <a:spAutoFit/>
          </a:bodyPr>
          <a:lstStyle/>
          <a:p>
            <a:r>
              <a:rPr kumimoji="1" lang="ja-JP" altLang="en-US" sz="2400" b="1" dirty="0">
                <a:latin typeface="HG丸ｺﾞｼｯｸM-PRO" panose="020F0600000000000000" pitchFamily="50" charset="-128"/>
                <a:ea typeface="HG丸ｺﾞｼｯｸM-PRO" panose="020F0600000000000000" pitchFamily="50" charset="-128"/>
              </a:rPr>
              <a:t>社会福祉法人静内ペテカリ　総務部</a:t>
            </a:r>
          </a:p>
          <a:p>
            <a:r>
              <a:rPr kumimoji="1" lang="ja-JP" altLang="en-US" sz="2400" b="1" dirty="0">
                <a:latin typeface="HG丸ｺﾞｼｯｸM-PRO" panose="020F0600000000000000" pitchFamily="50" charset="-128"/>
                <a:ea typeface="HG丸ｺﾞｼｯｸM-PRO" panose="020F0600000000000000" pitchFamily="50" charset="-128"/>
              </a:rPr>
              <a:t>　　　　　　　八木沢　博光</a:t>
            </a:r>
          </a:p>
        </p:txBody>
      </p:sp>
    </p:spTree>
    <p:extLst>
      <p:ext uri="{BB962C8B-B14F-4D97-AF65-F5344CB8AC3E}">
        <p14:creationId xmlns:p14="http://schemas.microsoft.com/office/powerpoint/2010/main" val="2991716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685765" y="629522"/>
            <a:ext cx="6682902" cy="707886"/>
          </a:xfrm>
          <a:prstGeom prst="rect">
            <a:avLst/>
          </a:prstGeom>
          <a:noFill/>
        </p:spPr>
        <p:txBody>
          <a:bodyPr wrap="square" rtlCol="0">
            <a:spAutoFit/>
          </a:bodyPr>
          <a:lstStyle/>
          <a:p>
            <a:r>
              <a:rPr kumimoji="1" lang="ja-JP" altLang="en-US" sz="4000" b="1" dirty="0">
                <a:latin typeface="HG丸ｺﾞｼｯｸM-PRO" panose="020F0600000000000000" pitchFamily="50" charset="-128"/>
                <a:ea typeface="HG丸ｺﾞｼｯｸM-PRO" panose="020F0600000000000000" pitchFamily="50" charset="-128"/>
              </a:rPr>
              <a:t>大切にしてほしいと</a:t>
            </a: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831679" y="1704163"/>
            <a:ext cx="10899877" cy="4524315"/>
          </a:xfrm>
          <a:prstGeom prst="rect">
            <a:avLst/>
          </a:prstGeom>
          <a:noFill/>
        </p:spPr>
        <p:txBody>
          <a:bodyPr wrap="square" rtlCol="0">
            <a:spAutoFit/>
          </a:bodyPr>
          <a:lstStyle/>
          <a:p>
            <a:r>
              <a:rPr kumimoji="1" lang="ja-JP" altLang="en-US" sz="3200" b="1" dirty="0">
                <a:latin typeface="HG丸ｺﾞｼｯｸM-PRO" panose="020F0600000000000000" pitchFamily="50" charset="-128"/>
                <a:ea typeface="HG丸ｺﾞｼｯｸM-PRO" panose="020F0600000000000000" pitchFamily="50" charset="-128"/>
              </a:rPr>
              <a:t>・</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療育</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という言い方が適切なのかわわからないが</a:t>
            </a:r>
          </a:p>
          <a:p>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きめの細かい　ちょっと気の利いた子育て</a:t>
            </a:r>
            <a:r>
              <a:rPr kumimoji="1" lang="en-US" altLang="ja-JP" sz="3200" b="1" dirty="0">
                <a:latin typeface="HG丸ｺﾞｼｯｸM-PRO" panose="020F0600000000000000" pitchFamily="50" charset="-128"/>
                <a:ea typeface="HG丸ｺﾞｼｯｸM-PRO" panose="020F0600000000000000" pitchFamily="50" charset="-128"/>
              </a:rPr>
              <a:t>』</a:t>
            </a:r>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ja-JP" altLang="en-US" sz="3200" b="1" dirty="0">
                <a:latin typeface="HG丸ｺﾞｼｯｸM-PRO" panose="020F0600000000000000" pitchFamily="50" charset="-128"/>
                <a:ea typeface="HG丸ｺﾞｼｯｸM-PRO" panose="020F0600000000000000" pitchFamily="50" charset="-128"/>
              </a:rPr>
              <a:t>という捉え方であれば、現在もそのスタンスは変わらないと思います。</a:t>
            </a:r>
            <a:br>
              <a:rPr kumimoji="1" lang="ja-JP" altLang="en-US" sz="3200" b="1" dirty="0">
                <a:latin typeface="HG丸ｺﾞｼｯｸM-PRO" panose="020F0600000000000000" pitchFamily="50" charset="-128"/>
                <a:ea typeface="HG丸ｺﾞｼｯｸM-PRO" panose="020F0600000000000000" pitchFamily="50" charset="-128"/>
              </a:rPr>
            </a:br>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ja-JP" altLang="en-US" sz="3200" b="1" dirty="0">
                <a:latin typeface="HG丸ｺﾞｼｯｸM-PRO" panose="020F0600000000000000" pitchFamily="50" charset="-128"/>
                <a:ea typeface="HG丸ｺﾞｼｯｸM-PRO" panose="020F0600000000000000" pitchFamily="50" charset="-128"/>
              </a:rPr>
              <a:t>・ただし、その対象となる方は、障がいのある子どもとその家族ではなく、子育てに困り感を抱えているすべての</a:t>
            </a:r>
          </a:p>
          <a:p>
            <a:r>
              <a:rPr kumimoji="1" lang="ja-JP" altLang="en-US" sz="3200" b="1" dirty="0">
                <a:latin typeface="HG丸ｺﾞｼｯｸM-PRO" panose="020F0600000000000000" pitchFamily="50" charset="-128"/>
                <a:ea typeface="HG丸ｺﾞｼｯｸM-PRO" panose="020F0600000000000000" pitchFamily="50" charset="-128"/>
              </a:rPr>
              <a:t>子どもとその周りのひと。</a:t>
            </a:r>
          </a:p>
          <a:p>
            <a:endParaRPr kumimoji="1" lang="ja-JP" altLang="en-US" sz="32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248491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646060" y="244537"/>
            <a:ext cx="10753963" cy="1323439"/>
          </a:xfrm>
          <a:prstGeom prst="rect">
            <a:avLst/>
          </a:prstGeom>
          <a:noFill/>
        </p:spPr>
        <p:txBody>
          <a:bodyPr wrap="square" rtlCol="0">
            <a:spAutoFit/>
          </a:bodyPr>
          <a:lstStyle/>
          <a:p>
            <a:r>
              <a:rPr kumimoji="1" lang="en-US" altLang="ja-JP" sz="4000" b="1" dirty="0">
                <a:latin typeface="HG丸ｺﾞｼｯｸM-PRO" panose="020F0600000000000000" pitchFamily="50" charset="-128"/>
                <a:ea typeface="HG丸ｺﾞｼｯｸM-PRO" panose="020F0600000000000000" pitchFamily="50" charset="-128"/>
              </a:rPr>
              <a:t>30</a:t>
            </a:r>
            <a:r>
              <a:rPr kumimoji="1" lang="ja-JP" altLang="en-US" sz="4000" b="1" dirty="0">
                <a:latin typeface="HG丸ｺﾞｼｯｸM-PRO" panose="020F0600000000000000" pitchFamily="50" charset="-128"/>
                <a:ea typeface="HG丸ｺﾞｼｯｸM-PRO" panose="020F0600000000000000" pitchFamily="50" charset="-128"/>
              </a:rPr>
              <a:t>年間の反省　</a:t>
            </a:r>
            <a:br>
              <a:rPr kumimoji="1" lang="ja-JP" altLang="en-US" sz="4000" b="1" dirty="0">
                <a:latin typeface="HG丸ｺﾞｼｯｸM-PRO" panose="020F0600000000000000" pitchFamily="50" charset="-128"/>
                <a:ea typeface="HG丸ｺﾞｼｯｸM-PRO" panose="020F0600000000000000" pitchFamily="50" charset="-128"/>
              </a:rPr>
            </a:br>
            <a:r>
              <a:rPr kumimoji="1" lang="en-US" altLang="ja-JP" sz="4000" b="1" dirty="0">
                <a:latin typeface="HG丸ｺﾞｼｯｸM-PRO" panose="020F0600000000000000" pitchFamily="50" charset="-128"/>
                <a:ea typeface="HG丸ｺﾞｼｯｸM-PRO" panose="020F0600000000000000" pitchFamily="50" charset="-128"/>
              </a:rPr>
              <a:t>『</a:t>
            </a:r>
            <a:r>
              <a:rPr kumimoji="1" lang="ja-JP" altLang="en-US" sz="4000" b="1" dirty="0">
                <a:latin typeface="HG丸ｺﾞｼｯｸM-PRO" panose="020F0600000000000000" pitchFamily="50" charset="-128"/>
                <a:ea typeface="HG丸ｺﾞｼｯｸM-PRO" panose="020F0600000000000000" pitchFamily="50" charset="-128"/>
              </a:rPr>
              <a:t>あの時出合った方が大人になって</a:t>
            </a:r>
            <a:r>
              <a:rPr kumimoji="1" lang="en-US" altLang="ja-JP" sz="4000" b="1" dirty="0">
                <a:latin typeface="HG丸ｺﾞｼｯｸM-PRO" panose="020F0600000000000000" pitchFamily="50" charset="-128"/>
                <a:ea typeface="HG丸ｺﾞｼｯｸM-PRO" panose="020F0600000000000000" pitchFamily="50" charset="-128"/>
              </a:rPr>
              <a:t>…</a:t>
            </a:r>
            <a:r>
              <a:rPr kumimoji="1" lang="ja-JP" altLang="en-US" sz="4000" b="1" dirty="0">
                <a:latin typeface="HG丸ｺﾞｼｯｸM-PRO" panose="020F0600000000000000" pitchFamily="50" charset="-128"/>
                <a:ea typeface="HG丸ｺﾞｼｯｸM-PRO" panose="020F0600000000000000" pitchFamily="50" charset="-128"/>
              </a:rPr>
              <a:t>。</a:t>
            </a:r>
            <a:r>
              <a:rPr kumimoji="1" lang="en-US" altLang="ja-JP" sz="4000" b="1" dirty="0">
                <a:latin typeface="HG丸ｺﾞｼｯｸM-PRO" panose="020F0600000000000000" pitchFamily="50" charset="-128"/>
                <a:ea typeface="HG丸ｺﾞｼｯｸM-PRO" panose="020F0600000000000000" pitchFamily="50" charset="-128"/>
              </a:rPr>
              <a:t>』</a:t>
            </a:r>
            <a:endParaRPr kumimoji="1" lang="ja-JP" altLang="en-US" sz="4000" b="1" dirty="0">
              <a:latin typeface="HG丸ｺﾞｼｯｸM-PRO" panose="020F0600000000000000" pitchFamily="50" charset="-128"/>
              <a:ea typeface="HG丸ｺﾞｼｯｸM-PRO" panose="020F0600000000000000" pitchFamily="50" charset="-128"/>
            </a:endParaRP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646061" y="1723619"/>
            <a:ext cx="11163318" cy="5016758"/>
          </a:xfrm>
          <a:prstGeom prst="rect">
            <a:avLst/>
          </a:prstGeom>
          <a:noFill/>
        </p:spPr>
        <p:txBody>
          <a:bodyPr wrap="square" rtlCol="0">
            <a:spAutoFit/>
          </a:bodyPr>
          <a:lstStyle/>
          <a:p>
            <a:r>
              <a:rPr kumimoji="1" lang="ja-JP" altLang="en-US" sz="3200" b="1" dirty="0">
                <a:latin typeface="HG丸ｺﾞｼｯｸM-PRO" panose="020F0600000000000000" pitchFamily="50" charset="-128"/>
                <a:ea typeface="HG丸ｺﾞｼｯｸM-PRO" panose="020F0600000000000000" pitchFamily="50" charset="-128"/>
              </a:rPr>
              <a:t>①偏食で食べられるメニューが少なかった</a:t>
            </a:r>
            <a:r>
              <a:rPr kumimoji="1" lang="en-US" altLang="ja-JP" sz="3200" b="1" dirty="0">
                <a:latin typeface="HG丸ｺﾞｼｯｸM-PRO" panose="020F0600000000000000" pitchFamily="50" charset="-128"/>
                <a:ea typeface="HG丸ｺﾞｼｯｸM-PRO" panose="020F0600000000000000" pitchFamily="50" charset="-128"/>
              </a:rPr>
              <a:t>A</a:t>
            </a:r>
            <a:r>
              <a:rPr kumimoji="1" lang="ja-JP" altLang="en-US" sz="3200" b="1" dirty="0">
                <a:latin typeface="HG丸ｺﾞｼｯｸM-PRO" panose="020F0600000000000000" pitchFamily="50" charset="-128"/>
                <a:ea typeface="HG丸ｺﾞｼｯｸM-PRO" panose="020F0600000000000000" pitchFamily="50" charset="-128"/>
              </a:rPr>
              <a:t>さん</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　今では、たくさん食べて肥満になってしまい</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　</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あまり食べるな</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と言われます。</a:t>
            </a:r>
          </a:p>
          <a:p>
            <a:r>
              <a:rPr kumimoji="1" lang="ja-JP" altLang="en-US" sz="3200" b="1" dirty="0">
                <a:latin typeface="HG丸ｺﾞｼｯｸM-PRO" panose="020F0600000000000000" pitchFamily="50" charset="-128"/>
                <a:ea typeface="HG丸ｺﾞｼｯｸM-PRO" panose="020F0600000000000000" pitchFamily="50" charset="-128"/>
              </a:rPr>
              <a:t>　</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②お母さんがいないと泣いてしまう</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B</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さん　　</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18</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歳になって聞いてみたら、寂しいわけじゃなくて、</a:t>
            </a:r>
            <a:b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b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怖かったそうです</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自分は歩けなかったし、走ってくる人とか怖いです。　</a:t>
            </a:r>
            <a:b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b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特に、節分の豆まきは最悪で、なんてことするんだと</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思った。　</a:t>
            </a:r>
          </a:p>
        </p:txBody>
      </p:sp>
    </p:spTree>
    <p:extLst>
      <p:ext uri="{BB962C8B-B14F-4D97-AF65-F5344CB8AC3E}">
        <p14:creationId xmlns:p14="http://schemas.microsoft.com/office/powerpoint/2010/main" val="3635922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646060" y="244537"/>
            <a:ext cx="10753963" cy="1323439"/>
          </a:xfrm>
          <a:prstGeom prst="rect">
            <a:avLst/>
          </a:prstGeom>
          <a:noFill/>
        </p:spPr>
        <p:txBody>
          <a:bodyPr wrap="square" rtlCol="0">
            <a:spAutoFit/>
          </a:bodyPr>
          <a:lstStyle/>
          <a:p>
            <a:r>
              <a:rPr kumimoji="1" lang="en-US" altLang="ja-JP" sz="4000" b="1" dirty="0">
                <a:latin typeface="HG丸ｺﾞｼｯｸM-PRO" panose="020F0600000000000000" pitchFamily="50" charset="-128"/>
                <a:ea typeface="HG丸ｺﾞｼｯｸM-PRO" panose="020F0600000000000000" pitchFamily="50" charset="-128"/>
              </a:rPr>
              <a:t>30</a:t>
            </a:r>
            <a:r>
              <a:rPr kumimoji="1" lang="ja-JP" altLang="en-US" sz="4000" b="1" dirty="0">
                <a:latin typeface="HG丸ｺﾞｼｯｸM-PRO" panose="020F0600000000000000" pitchFamily="50" charset="-128"/>
                <a:ea typeface="HG丸ｺﾞｼｯｸM-PRO" panose="020F0600000000000000" pitchFamily="50" charset="-128"/>
              </a:rPr>
              <a:t>年間の反省　</a:t>
            </a:r>
            <a:br>
              <a:rPr kumimoji="1" lang="ja-JP" altLang="en-US" sz="4000" b="1" dirty="0">
                <a:latin typeface="HG丸ｺﾞｼｯｸM-PRO" panose="020F0600000000000000" pitchFamily="50" charset="-128"/>
                <a:ea typeface="HG丸ｺﾞｼｯｸM-PRO" panose="020F0600000000000000" pitchFamily="50" charset="-128"/>
              </a:rPr>
            </a:br>
            <a:r>
              <a:rPr kumimoji="1" lang="en-US" altLang="ja-JP" sz="4000" b="1" dirty="0">
                <a:latin typeface="HG丸ｺﾞｼｯｸM-PRO" panose="020F0600000000000000" pitchFamily="50" charset="-128"/>
                <a:ea typeface="HG丸ｺﾞｼｯｸM-PRO" panose="020F0600000000000000" pitchFamily="50" charset="-128"/>
              </a:rPr>
              <a:t>『</a:t>
            </a:r>
            <a:r>
              <a:rPr kumimoji="1" lang="ja-JP" altLang="en-US" sz="4000" b="1" dirty="0">
                <a:latin typeface="HG丸ｺﾞｼｯｸM-PRO" panose="020F0600000000000000" pitchFamily="50" charset="-128"/>
                <a:ea typeface="HG丸ｺﾞｼｯｸM-PRO" panose="020F0600000000000000" pitchFamily="50" charset="-128"/>
              </a:rPr>
              <a:t>あの時出合った方が大人になって</a:t>
            </a:r>
            <a:r>
              <a:rPr kumimoji="1" lang="en-US" altLang="ja-JP" sz="4000" b="1" dirty="0">
                <a:latin typeface="HG丸ｺﾞｼｯｸM-PRO" panose="020F0600000000000000" pitchFamily="50" charset="-128"/>
                <a:ea typeface="HG丸ｺﾞｼｯｸM-PRO" panose="020F0600000000000000" pitchFamily="50" charset="-128"/>
              </a:rPr>
              <a:t>…</a:t>
            </a:r>
            <a:r>
              <a:rPr kumimoji="1" lang="ja-JP" altLang="en-US" sz="4000" b="1" dirty="0">
                <a:latin typeface="HG丸ｺﾞｼｯｸM-PRO" panose="020F0600000000000000" pitchFamily="50" charset="-128"/>
                <a:ea typeface="HG丸ｺﾞｼｯｸM-PRO" panose="020F0600000000000000" pitchFamily="50" charset="-128"/>
              </a:rPr>
              <a:t>。</a:t>
            </a:r>
            <a:r>
              <a:rPr kumimoji="1" lang="en-US" altLang="ja-JP" sz="4000" b="1" dirty="0">
                <a:latin typeface="HG丸ｺﾞｼｯｸM-PRO" panose="020F0600000000000000" pitchFamily="50" charset="-128"/>
                <a:ea typeface="HG丸ｺﾞｼｯｸM-PRO" panose="020F0600000000000000" pitchFamily="50" charset="-128"/>
              </a:rPr>
              <a:t>』</a:t>
            </a:r>
            <a:endParaRPr kumimoji="1" lang="ja-JP" altLang="en-US" sz="4000" b="1" dirty="0">
              <a:latin typeface="HG丸ｺﾞｼｯｸM-PRO" panose="020F0600000000000000" pitchFamily="50" charset="-128"/>
              <a:ea typeface="HG丸ｺﾞｼｯｸM-PRO" panose="020F0600000000000000" pitchFamily="50" charset="-128"/>
            </a:endParaRP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646060" y="1850078"/>
            <a:ext cx="11017403" cy="4585871"/>
          </a:xfrm>
          <a:prstGeom prst="rect">
            <a:avLst/>
          </a:prstGeom>
          <a:noFill/>
        </p:spPr>
        <p:txBody>
          <a:bodyPr wrap="square" rtlCol="0">
            <a:spAutoFit/>
          </a:bodyPr>
          <a:lstStyle/>
          <a:p>
            <a:r>
              <a:rPr kumimoji="1" lang="ja-JP" altLang="en-US" sz="3600" b="1" dirty="0">
                <a:solidFill>
                  <a:schemeClr val="bg1"/>
                </a:solidFill>
                <a:latin typeface="HG丸ｺﾞｼｯｸM-PRO" panose="020F0600000000000000" pitchFamily="50" charset="-128"/>
                <a:ea typeface="HG丸ｺﾞｼｯｸM-PRO" panose="020F0600000000000000" pitchFamily="50" charset="-128"/>
              </a:rPr>
              <a:t>③　</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C</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さんは摂食の訓練をしていましたが、本当は丸のみ</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でもいいから自由に食べたいと思っていたそうです。</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ただ、よだれが出でてしまうのは恥ずかしいので</a:t>
            </a:r>
            <a:b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b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頑張って練習しました。</a:t>
            </a:r>
          </a:p>
          <a:p>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sz="3200" b="1" dirty="0">
                <a:latin typeface="HG丸ｺﾞｼｯｸM-PRO" panose="020F0600000000000000" pitchFamily="50" charset="-128"/>
                <a:ea typeface="HG丸ｺﾞｼｯｸM-PRO" panose="020F0600000000000000" pitchFamily="50" charset="-128"/>
              </a:rPr>
              <a:t>④　</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訓練に行きなさい</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とお母さんに言われて通って</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　いましたが、嫌な時間じゃなかったし、大人が一生懸命</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　に自分と遊んでくれる時間は楽しかった。</a:t>
            </a:r>
          </a:p>
          <a:p>
            <a:endParaRPr kumimoji="1" lang="ja-JP" altLang="en-US" sz="32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121591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646060" y="211711"/>
            <a:ext cx="10753963" cy="1323439"/>
          </a:xfrm>
          <a:prstGeom prst="rect">
            <a:avLst/>
          </a:prstGeom>
          <a:noFill/>
        </p:spPr>
        <p:txBody>
          <a:bodyPr wrap="square" rtlCol="0">
            <a:spAutoFit/>
          </a:bodyPr>
          <a:lstStyle/>
          <a:p>
            <a:r>
              <a:rPr kumimoji="1" lang="en-US" altLang="ja-JP" sz="4000" b="1" dirty="0">
                <a:latin typeface="HG丸ｺﾞｼｯｸM-PRO" panose="020F0600000000000000" pitchFamily="50" charset="-128"/>
                <a:ea typeface="HG丸ｺﾞｼｯｸM-PRO" panose="020F0600000000000000" pitchFamily="50" charset="-128"/>
              </a:rPr>
              <a:t>30</a:t>
            </a:r>
            <a:r>
              <a:rPr kumimoji="1" lang="ja-JP" altLang="en-US" sz="4000" b="1" dirty="0">
                <a:latin typeface="HG丸ｺﾞｼｯｸM-PRO" panose="020F0600000000000000" pitchFamily="50" charset="-128"/>
                <a:ea typeface="HG丸ｺﾞｼｯｸM-PRO" panose="020F0600000000000000" pitchFamily="50" charset="-128"/>
              </a:rPr>
              <a:t>年間の反省　</a:t>
            </a:r>
            <a:br>
              <a:rPr kumimoji="1" lang="ja-JP" altLang="en-US" sz="4000" b="1" dirty="0">
                <a:latin typeface="HG丸ｺﾞｼｯｸM-PRO" panose="020F0600000000000000" pitchFamily="50" charset="-128"/>
                <a:ea typeface="HG丸ｺﾞｼｯｸM-PRO" panose="020F0600000000000000" pitchFamily="50" charset="-128"/>
              </a:rPr>
            </a:br>
            <a:r>
              <a:rPr kumimoji="1" lang="en-US" altLang="ja-JP" sz="4000" b="1" dirty="0">
                <a:latin typeface="HG丸ｺﾞｼｯｸM-PRO" panose="020F0600000000000000" pitchFamily="50" charset="-128"/>
                <a:ea typeface="HG丸ｺﾞｼｯｸM-PRO" panose="020F0600000000000000" pitchFamily="50" charset="-128"/>
              </a:rPr>
              <a:t>『</a:t>
            </a:r>
            <a:r>
              <a:rPr kumimoji="1" lang="ja-JP" altLang="en-US" sz="4000" b="1" dirty="0">
                <a:latin typeface="HG丸ｺﾞｼｯｸM-PRO" panose="020F0600000000000000" pitchFamily="50" charset="-128"/>
                <a:ea typeface="HG丸ｺﾞｼｯｸM-PRO" panose="020F0600000000000000" pitchFamily="50" charset="-128"/>
              </a:rPr>
              <a:t>あの時出合った方が大人になって</a:t>
            </a:r>
            <a:r>
              <a:rPr kumimoji="1" lang="en-US" altLang="ja-JP" sz="4000" b="1" dirty="0">
                <a:latin typeface="HG丸ｺﾞｼｯｸM-PRO" panose="020F0600000000000000" pitchFamily="50" charset="-128"/>
                <a:ea typeface="HG丸ｺﾞｼｯｸM-PRO" panose="020F0600000000000000" pitchFamily="50" charset="-128"/>
              </a:rPr>
              <a:t>…</a:t>
            </a:r>
            <a:r>
              <a:rPr kumimoji="1" lang="ja-JP" altLang="en-US" sz="4000" b="1" dirty="0">
                <a:latin typeface="HG丸ｺﾞｼｯｸM-PRO" panose="020F0600000000000000" pitchFamily="50" charset="-128"/>
                <a:ea typeface="HG丸ｺﾞｼｯｸM-PRO" panose="020F0600000000000000" pitchFamily="50" charset="-128"/>
              </a:rPr>
              <a:t>。</a:t>
            </a:r>
            <a:r>
              <a:rPr kumimoji="1" lang="en-US" altLang="ja-JP" sz="4000" b="1" dirty="0">
                <a:latin typeface="HG丸ｺﾞｼｯｸM-PRO" panose="020F0600000000000000" pitchFamily="50" charset="-128"/>
                <a:ea typeface="HG丸ｺﾞｼｯｸM-PRO" panose="020F0600000000000000" pitchFamily="50" charset="-128"/>
              </a:rPr>
              <a:t>』</a:t>
            </a:r>
            <a:endParaRPr kumimoji="1" lang="ja-JP" altLang="en-US" sz="4000" b="1" dirty="0">
              <a:latin typeface="HG丸ｺﾞｼｯｸM-PRO" panose="020F0600000000000000" pitchFamily="50" charset="-128"/>
              <a:ea typeface="HG丸ｺﾞｼｯｸM-PRO" panose="020F0600000000000000" pitchFamily="50" charset="-128"/>
            </a:endParaRP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646060" y="1567976"/>
            <a:ext cx="11017403" cy="5078313"/>
          </a:xfrm>
          <a:prstGeom prst="rect">
            <a:avLst/>
          </a:prstGeom>
          <a:noFill/>
        </p:spPr>
        <p:txBody>
          <a:bodyPr wrap="square" rtlCol="0">
            <a:spAutoFit/>
          </a:bodyPr>
          <a:lstStyle/>
          <a:p>
            <a:r>
              <a:rPr kumimoji="1" lang="ja-JP" altLang="en-US" sz="3600" b="1" dirty="0">
                <a:solidFill>
                  <a:schemeClr val="bg1"/>
                </a:solidFill>
                <a:latin typeface="HG丸ｺﾞｼｯｸM-PRO" panose="020F0600000000000000" pitchFamily="50" charset="-128"/>
                <a:ea typeface="HG丸ｺﾞｼｯｸM-PRO" panose="020F0600000000000000" pitchFamily="50" charset="-128"/>
              </a:rPr>
              <a:t>⑤</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2</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歳から通っていた子の母です。周りのお母さんが一生懸命で自分も頑張らなきゃと思っていました。</a:t>
            </a:r>
            <a:b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b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重度の障がいで保育所には入れなかったし、学校に入っ</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てからも、送迎や食事などの時に学校に行っていた。</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卒業して、デイサービスに週</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2</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回と入浴サービスなども使った。　自分が深夜のコンビニの仕事を始めて、夜はお父さんに見てもらっていた。　でも朝の準備ができなくて、通所の送迎に間に合わなくなってしまうことが多くなってしまいました。　今は短期入所などのサービスも使っています。　本人は何も変わっていないです。</a:t>
            </a:r>
            <a:endParaRPr kumimoji="1" lang="ja-JP" altLang="en-US" sz="32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94610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646060" y="509894"/>
            <a:ext cx="10753963" cy="707886"/>
          </a:xfrm>
          <a:prstGeom prst="rect">
            <a:avLst/>
          </a:prstGeom>
          <a:noFill/>
        </p:spPr>
        <p:txBody>
          <a:bodyPr wrap="square" rtlCol="0">
            <a:spAutoFit/>
          </a:bodyPr>
          <a:lstStyle/>
          <a:p>
            <a:r>
              <a:rPr kumimoji="1" lang="ja-JP" altLang="en-US" sz="4000" b="1" dirty="0">
                <a:latin typeface="HG丸ｺﾞｼｯｸM-PRO" panose="020F0600000000000000" pitchFamily="50" charset="-128"/>
                <a:ea typeface="HG丸ｺﾞｼｯｸM-PRO" panose="020F0600000000000000" pitchFamily="50" charset="-128"/>
              </a:rPr>
              <a:t>まとめ</a:t>
            </a: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646060" y="1529065"/>
            <a:ext cx="11017403" cy="4647426"/>
          </a:xfrm>
          <a:prstGeom prst="rect">
            <a:avLst/>
          </a:prstGeom>
          <a:noFill/>
        </p:spPr>
        <p:txBody>
          <a:bodyPr wrap="square" rtlCol="0">
            <a:spAutoFit/>
          </a:bodyPr>
          <a:lstStyle/>
          <a:p>
            <a:r>
              <a:rPr kumimoji="1" lang="en-US" altLang="ja-JP" sz="3600" b="1" dirty="0">
                <a:latin typeface="HG丸ｺﾞｼｯｸM-PRO" panose="020F0600000000000000" pitchFamily="50" charset="-128"/>
                <a:ea typeface="HG丸ｺﾞｼｯｸM-PRO" panose="020F0600000000000000" pitchFamily="50" charset="-128"/>
              </a:rPr>
              <a:t>『</a:t>
            </a:r>
            <a:r>
              <a:rPr kumimoji="1" lang="ja-JP" altLang="en-US" sz="3600" b="1" dirty="0">
                <a:latin typeface="HG丸ｺﾞｼｯｸM-PRO" panose="020F0600000000000000" pitchFamily="50" charset="-128"/>
                <a:ea typeface="HG丸ｺﾞｼｯｸM-PRO" panose="020F0600000000000000" pitchFamily="50" charset="-128"/>
              </a:rPr>
              <a:t>一人ひとりの生き方に寄り添って、将来を見据えて今できる事を一緒に考える</a:t>
            </a:r>
            <a:r>
              <a:rPr kumimoji="1" lang="en-US" altLang="ja-JP" sz="3600" b="1" dirty="0">
                <a:latin typeface="HG丸ｺﾞｼｯｸM-PRO" panose="020F0600000000000000" pitchFamily="50" charset="-128"/>
                <a:ea typeface="HG丸ｺﾞｼｯｸM-PRO" panose="020F0600000000000000" pitchFamily="50" charset="-128"/>
              </a:rPr>
              <a:t>』</a:t>
            </a:r>
            <a:endParaRPr kumimoji="1" lang="ja-JP" altLang="en-US" sz="3200" b="1" dirty="0">
              <a:latin typeface="HG丸ｺﾞｼｯｸM-PRO" panose="020F0600000000000000" pitchFamily="50" charset="-128"/>
              <a:ea typeface="HG丸ｺﾞｼｯｸM-PRO" panose="020F0600000000000000" pitchFamily="50" charset="-128"/>
            </a:endParaRPr>
          </a:p>
          <a:p>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文章ではかっこいいことを言えますが、現実はそんなことできるのかなぁと反省します。</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ただ、人生で一度しかない子ども時代の楽しみを奪ってしまわないように、相手にとっても、自分にとっても</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この人に出会えてよかった</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と思えるような関係が作れたらと思います。</a:t>
            </a:r>
            <a:endParaRPr kumimoji="1" lang="ja-JP" altLang="en-US" sz="32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573087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直線矢印コネクタ 43"/>
          <p:cNvCxnSpPr/>
          <p:nvPr/>
        </p:nvCxnSpPr>
        <p:spPr>
          <a:xfrm>
            <a:off x="2121158" y="1484785"/>
            <a:ext cx="0" cy="525658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10243661" y="1484785"/>
            <a:ext cx="0" cy="525658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9552384" y="1484785"/>
            <a:ext cx="0" cy="525658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a:off x="8861107" y="1484785"/>
            <a:ext cx="0" cy="525658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a:off x="8169830" y="1484785"/>
            <a:ext cx="0" cy="525658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a:off x="7478554" y="1196753"/>
            <a:ext cx="0" cy="5544616"/>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6787277" y="1196753"/>
            <a:ext cx="0" cy="5544616"/>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6096000" y="1484785"/>
            <a:ext cx="0" cy="525658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5404723" y="1484785"/>
            <a:ext cx="0" cy="525658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4713446" y="1484785"/>
            <a:ext cx="0" cy="525658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3935760" y="1484785"/>
            <a:ext cx="0" cy="525658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2985254" y="1484785"/>
            <a:ext cx="0" cy="525658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1257062" y="1196753"/>
            <a:ext cx="0" cy="5544616"/>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 name="テキスト ボックス 3"/>
          <p:cNvSpPr txBox="1"/>
          <p:nvPr/>
        </p:nvSpPr>
        <p:spPr>
          <a:xfrm>
            <a:off x="1084243" y="332656"/>
            <a:ext cx="9591466" cy="424732"/>
          </a:xfrm>
          <a:prstGeom prst="rect">
            <a:avLst/>
          </a:prstGeom>
          <a:noFill/>
        </p:spPr>
        <p:txBody>
          <a:bodyPr wrap="square" rtlCol="0">
            <a:spAutoFit/>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2160" b="0" i="0" u="none" strike="noStrike" kern="1200" cap="none" spc="0" normalizeH="0" baseline="0" noProof="0" dirty="0">
                <a:ln>
                  <a:noFill/>
                </a:ln>
                <a:solidFill>
                  <a:prstClr val="white"/>
                </a:solidFill>
                <a:effectLst/>
                <a:uLnTx/>
                <a:uFillTx/>
                <a:latin typeface="AR丸ゴシック体M" pitchFamily="49" charset="-128"/>
                <a:ea typeface="AR丸ゴシック体M" pitchFamily="49" charset="-128"/>
                <a:cs typeface="+mn-cs"/>
              </a:rPr>
              <a:t>新ひだか町における児童発達支援の歴史</a:t>
            </a:r>
          </a:p>
        </p:txBody>
      </p:sp>
      <p:sp>
        <p:nvSpPr>
          <p:cNvPr id="5" name="角丸四角形 4"/>
          <p:cNvSpPr/>
          <p:nvPr/>
        </p:nvSpPr>
        <p:spPr>
          <a:xfrm>
            <a:off x="609603" y="2276872"/>
            <a:ext cx="3239750" cy="288032"/>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障害者福祉法</a:t>
            </a:r>
          </a:p>
        </p:txBody>
      </p:sp>
      <p:sp>
        <p:nvSpPr>
          <p:cNvPr id="6" name="角丸四角形 5"/>
          <p:cNvSpPr/>
          <p:nvPr/>
        </p:nvSpPr>
        <p:spPr>
          <a:xfrm>
            <a:off x="4022170" y="2276872"/>
            <a:ext cx="1987421" cy="288032"/>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支援費制度</a:t>
            </a:r>
          </a:p>
        </p:txBody>
      </p:sp>
      <p:sp>
        <p:nvSpPr>
          <p:cNvPr id="7" name="角丸四角形 6"/>
          <p:cNvSpPr/>
          <p:nvPr/>
        </p:nvSpPr>
        <p:spPr>
          <a:xfrm>
            <a:off x="6182417" y="2276872"/>
            <a:ext cx="3974842" cy="288032"/>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障害者自立支援法</a:t>
            </a:r>
          </a:p>
        </p:txBody>
      </p:sp>
      <p:sp>
        <p:nvSpPr>
          <p:cNvPr id="8" name="角丸四角形 7"/>
          <p:cNvSpPr/>
          <p:nvPr/>
        </p:nvSpPr>
        <p:spPr>
          <a:xfrm>
            <a:off x="10372668" y="2276872"/>
            <a:ext cx="1209734" cy="288032"/>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児童福祉法</a:t>
            </a:r>
          </a:p>
        </p:txBody>
      </p:sp>
      <p:sp>
        <p:nvSpPr>
          <p:cNvPr id="9" name="角丸四角形 8"/>
          <p:cNvSpPr/>
          <p:nvPr/>
        </p:nvSpPr>
        <p:spPr>
          <a:xfrm>
            <a:off x="1343479" y="2996953"/>
            <a:ext cx="4061251" cy="288032"/>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北海道早期療育システム</a:t>
            </a:r>
          </a:p>
        </p:txBody>
      </p:sp>
      <p:sp>
        <p:nvSpPr>
          <p:cNvPr id="10" name="角丸四角形 9"/>
          <p:cNvSpPr/>
          <p:nvPr/>
        </p:nvSpPr>
        <p:spPr>
          <a:xfrm>
            <a:off x="5491133" y="2996953"/>
            <a:ext cx="5962262" cy="288032"/>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北海道子ども発達支援事業</a:t>
            </a:r>
          </a:p>
        </p:txBody>
      </p:sp>
      <p:sp>
        <p:nvSpPr>
          <p:cNvPr id="11" name="角丸四角形 10"/>
          <p:cNvSpPr/>
          <p:nvPr/>
        </p:nvSpPr>
        <p:spPr>
          <a:xfrm>
            <a:off x="3071671" y="3356992"/>
            <a:ext cx="2937926" cy="28803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地域療育センターほっぷ</a:t>
            </a:r>
          </a:p>
        </p:txBody>
      </p:sp>
      <p:sp>
        <p:nvSpPr>
          <p:cNvPr id="12" name="角丸四角形 11"/>
          <p:cNvSpPr/>
          <p:nvPr/>
        </p:nvSpPr>
        <p:spPr>
          <a:xfrm>
            <a:off x="6096000" y="3356992"/>
            <a:ext cx="5486400" cy="33123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しずない心の杜地域療育センター</a:t>
            </a:r>
            <a:r>
              <a:rPr kumimoji="1" lang="en-US" altLang="ja-JP" sz="12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a:t>
            </a:r>
            <a:r>
              <a:rPr kumimoji="1" lang="ja-JP" altLang="en-US" sz="12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専門支援事業</a:t>
            </a:r>
            <a:r>
              <a:rPr kumimoji="1" lang="en-US" altLang="ja-JP" sz="12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a:t>
            </a:r>
            <a:r>
              <a:rPr kumimoji="1" lang="ja-JP" altLang="en-US" sz="12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→支援者応援センター</a:t>
            </a:r>
          </a:p>
        </p:txBody>
      </p:sp>
      <p:sp>
        <p:nvSpPr>
          <p:cNvPr id="13" name="角丸四角形 12"/>
          <p:cNvSpPr/>
          <p:nvPr/>
        </p:nvSpPr>
        <p:spPr>
          <a:xfrm>
            <a:off x="2207568" y="5805265"/>
            <a:ext cx="3888432" cy="28803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静内児童養育相談センター</a:t>
            </a:r>
          </a:p>
        </p:txBody>
      </p:sp>
      <p:sp>
        <p:nvSpPr>
          <p:cNvPr id="14" name="角丸四角形 13"/>
          <p:cNvSpPr/>
          <p:nvPr/>
        </p:nvSpPr>
        <p:spPr>
          <a:xfrm>
            <a:off x="609602" y="4077073"/>
            <a:ext cx="2721293" cy="504056"/>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ペテカリの園地域療育活動</a:t>
            </a:r>
          </a:p>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乳幼児健診発達相談</a:t>
            </a:r>
          </a:p>
        </p:txBody>
      </p:sp>
      <p:sp>
        <p:nvSpPr>
          <p:cNvPr id="15" name="角丸四角形 14"/>
          <p:cNvSpPr/>
          <p:nvPr/>
        </p:nvSpPr>
        <p:spPr>
          <a:xfrm>
            <a:off x="6182410" y="5805265"/>
            <a:ext cx="5184576" cy="28803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新ひだか児童養育相談センター</a:t>
            </a:r>
          </a:p>
        </p:txBody>
      </p:sp>
      <p:sp>
        <p:nvSpPr>
          <p:cNvPr id="16" name="角丸四角形 15"/>
          <p:cNvSpPr/>
          <p:nvPr/>
        </p:nvSpPr>
        <p:spPr>
          <a:xfrm>
            <a:off x="6787277" y="2636913"/>
            <a:ext cx="4666118" cy="288032"/>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特別支援教育</a:t>
            </a:r>
          </a:p>
        </p:txBody>
      </p:sp>
      <p:sp>
        <p:nvSpPr>
          <p:cNvPr id="20" name="テキスト ボックス 19"/>
          <p:cNvSpPr txBox="1"/>
          <p:nvPr/>
        </p:nvSpPr>
        <p:spPr>
          <a:xfrm>
            <a:off x="997834" y="980728"/>
            <a:ext cx="60486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Ｓ</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58</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21" name="テキスト ボックス 20"/>
          <p:cNvSpPr txBox="1"/>
          <p:nvPr/>
        </p:nvSpPr>
        <p:spPr>
          <a:xfrm>
            <a:off x="1775522"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1</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24" name="テキスト ボックス 23"/>
          <p:cNvSpPr txBox="1"/>
          <p:nvPr/>
        </p:nvSpPr>
        <p:spPr>
          <a:xfrm>
            <a:off x="2726026"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13</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25" name="テキスト ボックス 24"/>
          <p:cNvSpPr txBox="1"/>
          <p:nvPr/>
        </p:nvSpPr>
        <p:spPr>
          <a:xfrm>
            <a:off x="3676538"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15</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33" name="テキスト ボックス 32"/>
          <p:cNvSpPr txBox="1"/>
          <p:nvPr/>
        </p:nvSpPr>
        <p:spPr>
          <a:xfrm>
            <a:off x="4367810"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16</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34" name="テキスト ボックス 33"/>
          <p:cNvSpPr txBox="1"/>
          <p:nvPr/>
        </p:nvSpPr>
        <p:spPr>
          <a:xfrm>
            <a:off x="5145495" y="980728"/>
            <a:ext cx="777686"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17</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35" name="テキスト ボックス 34"/>
          <p:cNvSpPr txBox="1"/>
          <p:nvPr/>
        </p:nvSpPr>
        <p:spPr>
          <a:xfrm>
            <a:off x="5836771"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18</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36" name="テキスト ボックス 35"/>
          <p:cNvSpPr txBox="1"/>
          <p:nvPr/>
        </p:nvSpPr>
        <p:spPr>
          <a:xfrm>
            <a:off x="6441641"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19</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37" name="テキスト ボックス 36"/>
          <p:cNvSpPr txBox="1"/>
          <p:nvPr/>
        </p:nvSpPr>
        <p:spPr>
          <a:xfrm>
            <a:off x="9898030"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24</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43" name="角丸四角形 42"/>
          <p:cNvSpPr/>
          <p:nvPr/>
        </p:nvSpPr>
        <p:spPr>
          <a:xfrm>
            <a:off x="4886273" y="4077073"/>
            <a:ext cx="6567130" cy="28803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児童デイサービス</a:t>
            </a:r>
            <a:r>
              <a:rPr kumimoji="1" lang="ja-JP" altLang="en-US" sz="1440" b="0" i="0" u="none" strike="noStrike" kern="1200" cap="none" spc="0" normalizeH="0" baseline="0" noProof="0" dirty="0" err="1">
                <a:ln>
                  <a:noFill/>
                </a:ln>
                <a:solidFill>
                  <a:prstClr val="black"/>
                </a:solidFill>
                <a:effectLst/>
                <a:uLnTx/>
                <a:uFillTx/>
                <a:latin typeface="AR P丸ゴシック体M" pitchFamily="50" charset="-128"/>
                <a:ea typeface="AR P丸ゴシック体M" pitchFamily="50" charset="-128"/>
                <a:cs typeface="+mn-cs"/>
              </a:rPr>
              <a:t>ほっぷくらぶ</a:t>
            </a: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　　→　　こどもサポートほっぷ</a:t>
            </a:r>
          </a:p>
        </p:txBody>
      </p:sp>
      <p:sp>
        <p:nvSpPr>
          <p:cNvPr id="45" name="テキスト ボックス 44"/>
          <p:cNvSpPr txBox="1"/>
          <p:nvPr/>
        </p:nvSpPr>
        <p:spPr>
          <a:xfrm>
            <a:off x="7132915"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20</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46" name="テキスト ボックス 45"/>
          <p:cNvSpPr txBox="1"/>
          <p:nvPr/>
        </p:nvSpPr>
        <p:spPr>
          <a:xfrm>
            <a:off x="7824199"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21</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47" name="テキスト ボックス 46"/>
          <p:cNvSpPr txBox="1"/>
          <p:nvPr/>
        </p:nvSpPr>
        <p:spPr>
          <a:xfrm>
            <a:off x="8515471"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22</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48" name="テキスト ボックス 47"/>
          <p:cNvSpPr txBox="1"/>
          <p:nvPr/>
        </p:nvSpPr>
        <p:spPr>
          <a:xfrm>
            <a:off x="9206746" y="980728"/>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Ｈ</a:t>
            </a:r>
            <a:r>
              <a:rPr kumimoji="1" lang="en-US" altLang="ja-JP"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23</a:t>
            </a: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年</a:t>
            </a:r>
          </a:p>
        </p:txBody>
      </p:sp>
      <p:sp>
        <p:nvSpPr>
          <p:cNvPr id="49" name="角丸四角形 48"/>
          <p:cNvSpPr/>
          <p:nvPr/>
        </p:nvSpPr>
        <p:spPr>
          <a:xfrm>
            <a:off x="609600" y="3717033"/>
            <a:ext cx="2807702" cy="28803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巡回相談ひよこ</a:t>
            </a:r>
          </a:p>
        </p:txBody>
      </p:sp>
      <p:sp>
        <p:nvSpPr>
          <p:cNvPr id="50" name="角丸四角形 49"/>
          <p:cNvSpPr/>
          <p:nvPr/>
        </p:nvSpPr>
        <p:spPr>
          <a:xfrm>
            <a:off x="3417302" y="3717033"/>
            <a:ext cx="2592288" cy="28803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7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地域療育等支援事業</a:t>
            </a:r>
            <a:r>
              <a:rPr kumimoji="1" lang="en-US" altLang="ja-JP"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a:t>
            </a: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外来・施設支援</a:t>
            </a:r>
            <a:r>
              <a:rPr kumimoji="1" lang="en-US" altLang="ja-JP"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a:t>
            </a:r>
            <a:endPar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endParaRPr>
          </a:p>
        </p:txBody>
      </p:sp>
      <p:sp>
        <p:nvSpPr>
          <p:cNvPr id="51" name="角丸四角形 50"/>
          <p:cNvSpPr/>
          <p:nvPr/>
        </p:nvSpPr>
        <p:spPr>
          <a:xfrm>
            <a:off x="9643824" y="6237314"/>
            <a:ext cx="1718131" cy="288032"/>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7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新冠発達支援センター</a:t>
            </a:r>
          </a:p>
        </p:txBody>
      </p:sp>
      <p:sp>
        <p:nvSpPr>
          <p:cNvPr id="52" name="角丸四角形 51"/>
          <p:cNvSpPr/>
          <p:nvPr/>
        </p:nvSpPr>
        <p:spPr>
          <a:xfrm>
            <a:off x="6182417" y="4437112"/>
            <a:ext cx="5228390" cy="28803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日中一時支援・単独ショート</a:t>
            </a:r>
          </a:p>
        </p:txBody>
      </p:sp>
      <p:sp>
        <p:nvSpPr>
          <p:cNvPr id="53" name="角丸四角形 52"/>
          <p:cNvSpPr/>
          <p:nvPr/>
        </p:nvSpPr>
        <p:spPr>
          <a:xfrm>
            <a:off x="4022172" y="4437112"/>
            <a:ext cx="1339958" cy="28803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日中ショート</a:t>
            </a:r>
          </a:p>
        </p:txBody>
      </p:sp>
      <p:sp>
        <p:nvSpPr>
          <p:cNvPr id="54" name="角丸四角形 53"/>
          <p:cNvSpPr/>
          <p:nvPr/>
        </p:nvSpPr>
        <p:spPr>
          <a:xfrm>
            <a:off x="5404726" y="4437112"/>
            <a:ext cx="691277" cy="28803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預かりデイ</a:t>
            </a:r>
          </a:p>
        </p:txBody>
      </p:sp>
      <p:sp>
        <p:nvSpPr>
          <p:cNvPr id="55" name="角丸四角形 54"/>
          <p:cNvSpPr/>
          <p:nvPr/>
        </p:nvSpPr>
        <p:spPr>
          <a:xfrm>
            <a:off x="10243661" y="4725145"/>
            <a:ext cx="1210954" cy="28803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相談支援</a:t>
            </a:r>
          </a:p>
        </p:txBody>
      </p:sp>
      <p:sp>
        <p:nvSpPr>
          <p:cNvPr id="56" name="テキスト ボックス 55"/>
          <p:cNvSpPr txBox="1"/>
          <p:nvPr/>
        </p:nvSpPr>
        <p:spPr>
          <a:xfrm>
            <a:off x="609600" y="1628800"/>
            <a:ext cx="691277" cy="216024"/>
          </a:xfrm>
          <a:prstGeom prst="rect">
            <a:avLst/>
          </a:prstGeom>
          <a:noFill/>
        </p:spPr>
        <p:txBody>
          <a:bodyPr wrap="square" rtlCol="0">
            <a:normAutofit fontScale="700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制度</a:t>
            </a:r>
          </a:p>
        </p:txBody>
      </p:sp>
      <p:sp>
        <p:nvSpPr>
          <p:cNvPr id="58" name="テキスト ボックス 57"/>
          <p:cNvSpPr txBox="1"/>
          <p:nvPr/>
        </p:nvSpPr>
        <p:spPr>
          <a:xfrm>
            <a:off x="609600" y="2996953"/>
            <a:ext cx="820282" cy="288032"/>
          </a:xfrm>
          <a:prstGeom prst="rect">
            <a:avLst/>
          </a:prstGeom>
          <a:noFill/>
        </p:spPr>
        <p:txBody>
          <a:bodyPr wrap="square" rtlCol="0">
            <a:normAutofit fontScale="775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道システム</a:t>
            </a:r>
          </a:p>
        </p:txBody>
      </p:sp>
      <p:sp>
        <p:nvSpPr>
          <p:cNvPr id="59" name="角丸四角形吹き出し 58"/>
          <p:cNvSpPr/>
          <p:nvPr/>
        </p:nvSpPr>
        <p:spPr>
          <a:xfrm>
            <a:off x="6528048" y="6309320"/>
            <a:ext cx="1296144" cy="432048"/>
          </a:xfrm>
          <a:prstGeom prst="wedgeRoundRectCallout">
            <a:avLst>
              <a:gd name="adj1" fmla="val -26025"/>
              <a:gd name="adj2" fmla="val -111925"/>
              <a:gd name="adj3" fmla="val 16667"/>
            </a:avLst>
          </a:prstGeom>
          <a:solidFill>
            <a:schemeClr val="accent1">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50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216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三石地区</a:t>
            </a:r>
          </a:p>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216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浦河⇒静内移行</a:t>
            </a:r>
          </a:p>
        </p:txBody>
      </p:sp>
      <p:sp>
        <p:nvSpPr>
          <p:cNvPr id="60" name="角丸四角形 59"/>
          <p:cNvSpPr/>
          <p:nvPr/>
        </p:nvSpPr>
        <p:spPr>
          <a:xfrm>
            <a:off x="1084243" y="1916833"/>
            <a:ext cx="1901011" cy="288032"/>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心身障害児通園事業</a:t>
            </a:r>
          </a:p>
        </p:txBody>
      </p:sp>
      <p:sp>
        <p:nvSpPr>
          <p:cNvPr id="61" name="角丸四角形 60"/>
          <p:cNvSpPr/>
          <p:nvPr/>
        </p:nvSpPr>
        <p:spPr>
          <a:xfrm>
            <a:off x="2985257" y="1916833"/>
            <a:ext cx="1123325" cy="288032"/>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9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障害児通園</a:t>
            </a:r>
          </a:p>
          <a:p>
            <a:pPr marL="0" marR="0" lvl="0" indent="0" algn="ctr" defTabSz="1097280" rtl="0" eaLnBrk="1" fontAlgn="auto" latinLnBrk="0" hangingPunct="1">
              <a:lnSpc>
                <a:spcPct val="100000"/>
              </a:lnSpc>
              <a:spcBef>
                <a:spcPts val="0"/>
              </a:spcBef>
              <a:spcAft>
                <a:spcPts val="0"/>
              </a:spcAft>
              <a:buClrTx/>
              <a:buSzTx/>
              <a:buFontTx/>
              <a:buNone/>
              <a:tabLst/>
              <a:defRPr/>
            </a:pPr>
            <a:r>
              <a:rPr kumimoji="1" lang="en-US" altLang="ja-JP" sz="9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a:t>
            </a:r>
            <a:r>
              <a:rPr kumimoji="1" lang="ja-JP" altLang="en-US" sz="9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デイサービス</a:t>
            </a:r>
            <a:r>
              <a:rPr kumimoji="1" lang="en-US" altLang="ja-JP" sz="9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a:t>
            </a:r>
            <a:endParaRPr kumimoji="1" lang="ja-JP" altLang="en-US" sz="9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endParaRPr>
          </a:p>
          <a:p>
            <a:pPr marL="0" marR="0" lvl="0" indent="0" algn="ctr" defTabSz="1097280" rtl="0" eaLnBrk="1" fontAlgn="auto" latinLnBrk="0" hangingPunct="1">
              <a:lnSpc>
                <a:spcPct val="100000"/>
              </a:lnSpc>
              <a:spcBef>
                <a:spcPts val="0"/>
              </a:spcBef>
              <a:spcAft>
                <a:spcPts val="0"/>
              </a:spcAft>
              <a:buClrTx/>
              <a:buSzTx/>
              <a:buFontTx/>
              <a:buNone/>
              <a:tabLst/>
              <a:defRPr/>
            </a:pPr>
            <a:endParaRPr kumimoji="1" lang="ja-JP" altLang="en-US" sz="96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endParaRPr>
          </a:p>
        </p:txBody>
      </p:sp>
      <p:sp>
        <p:nvSpPr>
          <p:cNvPr id="63" name="角丸四角形 62"/>
          <p:cNvSpPr/>
          <p:nvPr/>
        </p:nvSpPr>
        <p:spPr>
          <a:xfrm>
            <a:off x="4108582" y="1916833"/>
            <a:ext cx="1987421" cy="288032"/>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児童デイサービス</a:t>
            </a:r>
          </a:p>
        </p:txBody>
      </p:sp>
      <p:sp>
        <p:nvSpPr>
          <p:cNvPr id="64" name="角丸四角形 63"/>
          <p:cNvSpPr/>
          <p:nvPr/>
        </p:nvSpPr>
        <p:spPr>
          <a:xfrm>
            <a:off x="6182417" y="1916833"/>
            <a:ext cx="3974842" cy="288032"/>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児童デイサービス</a:t>
            </a:r>
            <a:r>
              <a:rPr kumimoji="1" lang="en-US" altLang="ja-JP"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Ⅰ</a:t>
            </a: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型・</a:t>
            </a:r>
            <a:r>
              <a:rPr kumimoji="1" lang="en-US" altLang="ja-JP"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Ⅱ</a:t>
            </a: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型</a:t>
            </a:r>
          </a:p>
        </p:txBody>
      </p:sp>
      <p:cxnSp>
        <p:nvCxnSpPr>
          <p:cNvPr id="69" name="直線矢印コネクタ 68"/>
          <p:cNvCxnSpPr/>
          <p:nvPr/>
        </p:nvCxnSpPr>
        <p:spPr>
          <a:xfrm flipH="1">
            <a:off x="6268827" y="1700808"/>
            <a:ext cx="172819"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4" name="角丸四角形 73"/>
          <p:cNvSpPr/>
          <p:nvPr/>
        </p:nvSpPr>
        <p:spPr>
          <a:xfrm>
            <a:off x="8342650" y="1556792"/>
            <a:ext cx="864096" cy="2160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08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単価改定</a:t>
            </a:r>
          </a:p>
        </p:txBody>
      </p:sp>
      <p:sp>
        <p:nvSpPr>
          <p:cNvPr id="75" name="角丸四角形 74"/>
          <p:cNvSpPr/>
          <p:nvPr/>
        </p:nvSpPr>
        <p:spPr>
          <a:xfrm>
            <a:off x="2293978" y="1441580"/>
            <a:ext cx="1123325" cy="3168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08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小学生までの事業になる</a:t>
            </a:r>
          </a:p>
        </p:txBody>
      </p:sp>
      <p:cxnSp>
        <p:nvCxnSpPr>
          <p:cNvPr id="76" name="直線矢印コネクタ 75"/>
          <p:cNvCxnSpPr/>
          <p:nvPr/>
        </p:nvCxnSpPr>
        <p:spPr>
          <a:xfrm>
            <a:off x="3330895" y="1700808"/>
            <a:ext cx="172819"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8" name="直線矢印コネクタ 77"/>
          <p:cNvCxnSpPr/>
          <p:nvPr/>
        </p:nvCxnSpPr>
        <p:spPr>
          <a:xfrm flipH="1">
            <a:off x="4194996" y="1700808"/>
            <a:ext cx="172819"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9" name="角丸四角形 78"/>
          <p:cNvSpPr/>
          <p:nvPr/>
        </p:nvSpPr>
        <p:spPr>
          <a:xfrm>
            <a:off x="4367810" y="1355170"/>
            <a:ext cx="950506" cy="4896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en-US" altLang="ja-JP" sz="108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18</a:t>
            </a:r>
            <a:r>
              <a:rPr kumimoji="1" lang="ja-JP" altLang="en-US" sz="108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歳まで</a:t>
            </a:r>
          </a:p>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08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制度化</a:t>
            </a:r>
          </a:p>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08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個別給付に</a:t>
            </a:r>
          </a:p>
        </p:txBody>
      </p:sp>
      <p:sp>
        <p:nvSpPr>
          <p:cNvPr id="80" name="角丸四角形 79"/>
          <p:cNvSpPr/>
          <p:nvPr/>
        </p:nvSpPr>
        <p:spPr>
          <a:xfrm>
            <a:off x="6441641" y="1355170"/>
            <a:ext cx="1123322" cy="4896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en-US" altLang="ja-JP" sz="108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Ⅱ</a:t>
            </a:r>
            <a:r>
              <a:rPr kumimoji="1" lang="ja-JP" altLang="en-US" sz="108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型単価減</a:t>
            </a:r>
          </a:p>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080" b="0" i="0" u="none" strike="noStrike" kern="1200" cap="none" spc="0" normalizeH="0" baseline="0" noProof="0" dirty="0">
                <a:ln>
                  <a:noFill/>
                </a:ln>
                <a:solidFill>
                  <a:prstClr val="white"/>
                </a:solidFill>
                <a:effectLst/>
                <a:uLnTx/>
                <a:uFillTx/>
                <a:latin typeface="Trebuchet MS"/>
                <a:ea typeface="HG丸ｺﾞｼｯｸM-PRO" panose="020F0600000000000000" pitchFamily="50" charset="-128"/>
                <a:cs typeface="+mn-cs"/>
              </a:rPr>
              <a:t>応能負担</a:t>
            </a:r>
          </a:p>
        </p:txBody>
      </p:sp>
      <p:sp>
        <p:nvSpPr>
          <p:cNvPr id="81" name="円/楕円 80"/>
          <p:cNvSpPr/>
          <p:nvPr/>
        </p:nvSpPr>
        <p:spPr>
          <a:xfrm>
            <a:off x="4886273" y="3717033"/>
            <a:ext cx="345638"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endParaRPr kumimoji="1" lang="ja-JP" altLang="en-US" sz="2160" b="0" i="0" u="none" strike="noStrike" kern="1200" cap="none" spc="0" normalizeH="0" baseline="0" noProof="0">
              <a:ln>
                <a:noFill/>
              </a:ln>
              <a:solidFill>
                <a:prstClr val="white"/>
              </a:solidFill>
              <a:effectLst/>
              <a:uLnTx/>
              <a:uFillTx/>
              <a:latin typeface="Trebuchet MS"/>
              <a:ea typeface="HG丸ｺﾞｼｯｸM-PRO" panose="020F0600000000000000" pitchFamily="50" charset="-128"/>
              <a:cs typeface="+mn-cs"/>
            </a:endParaRPr>
          </a:p>
        </p:txBody>
      </p:sp>
      <p:sp>
        <p:nvSpPr>
          <p:cNvPr id="82" name="円/楕円 81"/>
          <p:cNvSpPr/>
          <p:nvPr/>
        </p:nvSpPr>
        <p:spPr>
          <a:xfrm>
            <a:off x="5231911" y="3717033"/>
            <a:ext cx="691277"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endParaRPr kumimoji="1" lang="ja-JP" altLang="en-US" sz="2160" b="0" i="0" u="none" strike="noStrike" kern="1200" cap="none" spc="0" normalizeH="0" baseline="0" noProof="0">
              <a:ln>
                <a:noFill/>
              </a:ln>
              <a:solidFill>
                <a:prstClr val="white"/>
              </a:solidFill>
              <a:effectLst/>
              <a:uLnTx/>
              <a:uFillTx/>
              <a:latin typeface="Trebuchet MS"/>
              <a:ea typeface="HG丸ｺﾞｼｯｸM-PRO" panose="020F0600000000000000" pitchFamily="50" charset="-128"/>
              <a:cs typeface="+mn-cs"/>
            </a:endParaRPr>
          </a:p>
        </p:txBody>
      </p:sp>
      <p:cxnSp>
        <p:nvCxnSpPr>
          <p:cNvPr id="86" name="曲線コネクタ 85"/>
          <p:cNvCxnSpPr>
            <a:stCxn id="81" idx="3"/>
          </p:cNvCxnSpPr>
          <p:nvPr/>
        </p:nvCxnSpPr>
        <p:spPr>
          <a:xfrm rot="5400000">
            <a:off x="4818500" y="4030678"/>
            <a:ext cx="186197" cy="50617"/>
          </a:xfrm>
          <a:prstGeom prst="curvedConnector3">
            <a:avLst>
              <a:gd name="adj1" fmla="val 50000"/>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88" name="曲線コネクタ 87"/>
          <p:cNvCxnSpPr>
            <a:stCxn id="82" idx="6"/>
          </p:cNvCxnSpPr>
          <p:nvPr/>
        </p:nvCxnSpPr>
        <p:spPr>
          <a:xfrm flipV="1">
            <a:off x="5923181" y="3501009"/>
            <a:ext cx="518458" cy="360040"/>
          </a:xfrm>
          <a:prstGeom prst="curvedConnector3">
            <a:avLst>
              <a:gd name="adj1" fmla="val 50000"/>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90" name="直線矢印コネクタ 89"/>
          <p:cNvCxnSpPr/>
          <p:nvPr/>
        </p:nvCxnSpPr>
        <p:spPr>
          <a:xfrm flipH="1">
            <a:off x="8169831" y="1700808"/>
            <a:ext cx="172819"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1" name="角丸四角形 90"/>
          <p:cNvSpPr/>
          <p:nvPr/>
        </p:nvSpPr>
        <p:spPr>
          <a:xfrm>
            <a:off x="10243661" y="1916833"/>
            <a:ext cx="1338739" cy="288032"/>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児童発達支援</a:t>
            </a:r>
          </a:p>
        </p:txBody>
      </p:sp>
      <p:sp>
        <p:nvSpPr>
          <p:cNvPr id="95" name="テキスト ボックス 94"/>
          <p:cNvSpPr txBox="1"/>
          <p:nvPr/>
        </p:nvSpPr>
        <p:spPr>
          <a:xfrm>
            <a:off x="609600" y="3429000"/>
            <a:ext cx="820282" cy="216024"/>
          </a:xfrm>
          <a:prstGeom prst="rect">
            <a:avLst/>
          </a:prstGeom>
          <a:noFill/>
        </p:spPr>
        <p:txBody>
          <a:bodyPr wrap="square" rtlCol="0">
            <a:normAutofit fontScale="62500" lnSpcReduction="20000"/>
          </a:bodyPr>
          <a:lstStyle/>
          <a:p>
            <a:pPr marL="0" marR="0" lvl="0" indent="0" algn="l" defTabSz="1097280" rtl="0" eaLnBrk="1" fontAlgn="auto" latinLnBrk="0" hangingPunct="1">
              <a:lnSpc>
                <a:spcPct val="100000"/>
              </a:lnSpc>
              <a:spcBef>
                <a:spcPts val="0"/>
              </a:spcBef>
              <a:spcAft>
                <a:spcPts val="0"/>
              </a:spcAft>
              <a:buClrTx/>
              <a:buSzTx/>
              <a:buFontTx/>
              <a:buNone/>
              <a:tabLst/>
              <a:defRPr/>
            </a:pPr>
            <a:r>
              <a:rPr kumimoji="1" lang="ja-JP" altLang="en-US" sz="1260" b="0" i="0" u="none" strike="noStrike" kern="1200" cap="none" spc="0" normalizeH="0" baseline="0" noProof="0" dirty="0">
                <a:ln>
                  <a:noFill/>
                </a:ln>
                <a:solidFill>
                  <a:prstClr val="white"/>
                </a:solidFill>
                <a:effectLst/>
                <a:uLnTx/>
                <a:uFillTx/>
                <a:latin typeface="AR P丸ゴシック体M" pitchFamily="50" charset="-128"/>
                <a:ea typeface="AR P丸ゴシック体M" pitchFamily="50" charset="-128"/>
                <a:cs typeface="+mn-cs"/>
              </a:rPr>
              <a:t>ペテカリの園</a:t>
            </a:r>
          </a:p>
        </p:txBody>
      </p:sp>
      <p:sp>
        <p:nvSpPr>
          <p:cNvPr id="96" name="円/楕円 95"/>
          <p:cNvSpPr/>
          <p:nvPr/>
        </p:nvSpPr>
        <p:spPr>
          <a:xfrm>
            <a:off x="2034756" y="4293097"/>
            <a:ext cx="864096"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endParaRPr kumimoji="1" lang="ja-JP" altLang="en-US" sz="2160" b="0" i="0" u="none" strike="noStrike" kern="1200" cap="none" spc="0" normalizeH="0" baseline="0" noProof="0">
              <a:ln>
                <a:noFill/>
              </a:ln>
              <a:solidFill>
                <a:prstClr val="white"/>
              </a:solidFill>
              <a:effectLst/>
              <a:uLnTx/>
              <a:uFillTx/>
              <a:latin typeface="Trebuchet MS"/>
              <a:ea typeface="HG丸ｺﾞｼｯｸM-PRO" panose="020F0600000000000000" pitchFamily="50" charset="-128"/>
              <a:cs typeface="+mn-cs"/>
            </a:endParaRPr>
          </a:p>
        </p:txBody>
      </p:sp>
      <p:sp>
        <p:nvSpPr>
          <p:cNvPr id="104" name="角丸四角形 103"/>
          <p:cNvSpPr/>
          <p:nvPr/>
        </p:nvSpPr>
        <p:spPr>
          <a:xfrm>
            <a:off x="2812435" y="5373216"/>
            <a:ext cx="2592288" cy="216024"/>
          </a:xfrm>
          <a:prstGeom prst="roundRect">
            <a:avLst/>
          </a:prstGeom>
          <a:solidFill>
            <a:srgbClr val="039DAD"/>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50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遊びの会</a:t>
            </a:r>
          </a:p>
        </p:txBody>
      </p:sp>
      <p:sp>
        <p:nvSpPr>
          <p:cNvPr id="106" name="角丸四角形 105"/>
          <p:cNvSpPr/>
          <p:nvPr/>
        </p:nvSpPr>
        <p:spPr>
          <a:xfrm>
            <a:off x="5404723" y="5373216"/>
            <a:ext cx="5962262" cy="216024"/>
          </a:xfrm>
          <a:prstGeom prst="roundRect">
            <a:avLst/>
          </a:prstGeom>
          <a:solidFill>
            <a:srgbClr val="039DAD"/>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50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err="1">
                <a:ln>
                  <a:noFill/>
                </a:ln>
                <a:solidFill>
                  <a:prstClr val="black"/>
                </a:solidFill>
                <a:effectLst/>
                <a:uLnTx/>
                <a:uFillTx/>
                <a:latin typeface="AR P丸ゴシック体M" pitchFamily="50" charset="-128"/>
                <a:ea typeface="AR P丸ゴシック体M" pitchFamily="50" charset="-128"/>
                <a:cs typeface="+mn-cs"/>
              </a:rPr>
              <a:t>ぷれ</a:t>
            </a: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いらん</a:t>
            </a:r>
            <a:r>
              <a:rPr kumimoji="1" lang="ja-JP" altLang="en-US" sz="1440" b="0" i="0" u="none" strike="noStrike" kern="1200" cap="none" spc="0" normalizeH="0" baseline="0" noProof="0" dirty="0" err="1">
                <a:ln>
                  <a:noFill/>
                </a:ln>
                <a:solidFill>
                  <a:prstClr val="black"/>
                </a:solidFill>
                <a:effectLst/>
                <a:uLnTx/>
                <a:uFillTx/>
                <a:latin typeface="AR P丸ゴシック体M" pitchFamily="50" charset="-128"/>
                <a:ea typeface="AR P丸ゴシック体M" pitchFamily="50" charset="-128"/>
                <a:cs typeface="+mn-cs"/>
              </a:rPr>
              <a:t>ど</a:t>
            </a:r>
            <a:endPar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endParaRPr>
          </a:p>
        </p:txBody>
      </p:sp>
      <p:sp>
        <p:nvSpPr>
          <p:cNvPr id="105" name="角丸四角形 104"/>
          <p:cNvSpPr/>
          <p:nvPr/>
        </p:nvSpPr>
        <p:spPr>
          <a:xfrm>
            <a:off x="10502890" y="3688230"/>
            <a:ext cx="897857" cy="316837"/>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こどもサポート</a:t>
            </a:r>
            <a:r>
              <a:rPr kumimoji="1" lang="ja-JP" altLang="en-US" sz="1440" b="0" i="0" u="none" strike="noStrike" kern="1200" cap="none" spc="0" normalizeH="0" baseline="0" noProof="0" dirty="0" err="1">
                <a:ln>
                  <a:noFill/>
                </a:ln>
                <a:solidFill>
                  <a:prstClr val="black"/>
                </a:solidFill>
                <a:effectLst/>
                <a:uLnTx/>
                <a:uFillTx/>
                <a:latin typeface="AR P丸ゴシック体M" pitchFamily="50" charset="-128"/>
                <a:ea typeface="AR P丸ゴシック体M" pitchFamily="50" charset="-128"/>
                <a:cs typeface="+mn-cs"/>
              </a:rPr>
              <a:t>ふれっぷ</a:t>
            </a:r>
            <a:endPar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endParaRPr>
          </a:p>
        </p:txBody>
      </p:sp>
      <p:sp>
        <p:nvSpPr>
          <p:cNvPr id="107" name="角丸四角形 106"/>
          <p:cNvSpPr/>
          <p:nvPr/>
        </p:nvSpPr>
        <p:spPr>
          <a:xfrm>
            <a:off x="5404723" y="5085184"/>
            <a:ext cx="6038611" cy="279648"/>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静内子育て支援センター</a:t>
            </a:r>
          </a:p>
        </p:txBody>
      </p:sp>
      <p:sp>
        <p:nvSpPr>
          <p:cNvPr id="89" name="角丸四角形 88"/>
          <p:cNvSpPr/>
          <p:nvPr/>
        </p:nvSpPr>
        <p:spPr>
          <a:xfrm>
            <a:off x="9811613" y="5517232"/>
            <a:ext cx="1555373" cy="28803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marR="0" lvl="0" indent="0" algn="ctr" defTabSz="1097280" rtl="0" eaLnBrk="1" fontAlgn="auto" latinLnBrk="0" hangingPunct="1">
              <a:lnSpc>
                <a:spcPct val="100000"/>
              </a:lnSpc>
              <a:spcBef>
                <a:spcPts val="0"/>
              </a:spcBef>
              <a:spcAft>
                <a:spcPts val="0"/>
              </a:spcAft>
              <a:buClrTx/>
              <a:buSzTx/>
              <a:buFontTx/>
              <a:buNone/>
              <a:tabLst/>
              <a:defRPr/>
            </a:pPr>
            <a:r>
              <a:rPr kumimoji="1" lang="ja-JP" altLang="en-US" sz="1440" b="0" i="0" u="none" strike="noStrike" kern="1200" cap="none" spc="0" normalizeH="0" baseline="0" noProof="0" dirty="0">
                <a:ln>
                  <a:noFill/>
                </a:ln>
                <a:solidFill>
                  <a:prstClr val="black"/>
                </a:solidFill>
                <a:effectLst/>
                <a:uLnTx/>
                <a:uFillTx/>
                <a:latin typeface="AR P丸ゴシック体M" pitchFamily="50" charset="-128"/>
                <a:ea typeface="AR P丸ゴシック体M" pitchFamily="50" charset="-128"/>
                <a:cs typeface="+mn-cs"/>
              </a:rPr>
              <a:t>養育センター分室</a:t>
            </a:r>
          </a:p>
        </p:txBody>
      </p:sp>
      <p:cxnSp>
        <p:nvCxnSpPr>
          <p:cNvPr id="3" name="直線矢印コネクタ 2">
            <a:extLst>
              <a:ext uri="{FF2B5EF4-FFF2-40B4-BE49-F238E27FC236}">
                <a16:creationId xmlns:a16="http://schemas.microsoft.com/office/drawing/2014/main" id="{70981CC3-0C28-4C17-1F7D-7C774CA13A56}"/>
              </a:ext>
            </a:extLst>
          </p:cNvPr>
          <p:cNvCxnSpPr>
            <a:stCxn id="96" idx="4"/>
          </p:cNvCxnSpPr>
          <p:nvPr/>
        </p:nvCxnSpPr>
        <p:spPr>
          <a:xfrm flipH="1">
            <a:off x="2466799" y="4581129"/>
            <a:ext cx="5" cy="1129007"/>
          </a:xfrm>
          <a:prstGeom prst="straightConnector1">
            <a:avLst/>
          </a:prstGeom>
          <a:ln w="76200">
            <a:tailEnd type="triangle"/>
          </a:ln>
        </p:spPr>
        <p:style>
          <a:lnRef idx="2">
            <a:schemeClr val="accent4"/>
          </a:lnRef>
          <a:fillRef idx="0">
            <a:schemeClr val="accent4"/>
          </a:fillRef>
          <a:effectRef idx="1">
            <a:schemeClr val="accent4"/>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880319" y="761669"/>
            <a:ext cx="7203366" cy="707886"/>
          </a:xfrm>
          <a:prstGeom prst="rect">
            <a:avLst/>
          </a:prstGeom>
          <a:noFill/>
        </p:spPr>
        <p:txBody>
          <a:bodyPr wrap="square" rtlCol="0">
            <a:spAutoFit/>
          </a:bodyPr>
          <a:lstStyle/>
          <a:p>
            <a:r>
              <a:rPr kumimoji="1" lang="ja-JP" altLang="en-US" sz="4000" b="1" dirty="0">
                <a:latin typeface="HG丸ｺﾞｼｯｸM-PRO" panose="020F0600000000000000" pitchFamily="50" charset="-128"/>
                <a:ea typeface="HG丸ｺﾞｼｯｸM-PRO" panose="020F0600000000000000" pitchFamily="50" charset="-128"/>
              </a:rPr>
              <a:t>先輩から教わってきた療育①</a:t>
            </a:r>
          </a:p>
        </p:txBody>
      </p:sp>
      <p:sp>
        <p:nvSpPr>
          <p:cNvPr id="4" name="テキスト ボックス 3">
            <a:extLst>
              <a:ext uri="{FF2B5EF4-FFF2-40B4-BE49-F238E27FC236}">
                <a16:creationId xmlns:a16="http://schemas.microsoft.com/office/drawing/2014/main" id="{AD771A4B-5A96-92D4-BE40-7EA724DD138B}"/>
              </a:ext>
            </a:extLst>
          </p:cNvPr>
          <p:cNvSpPr txBox="1"/>
          <p:nvPr/>
        </p:nvSpPr>
        <p:spPr>
          <a:xfrm>
            <a:off x="2522739" y="1406446"/>
            <a:ext cx="7720486" cy="584775"/>
          </a:xfrm>
          <a:prstGeom prst="rect">
            <a:avLst/>
          </a:prstGeom>
          <a:noFill/>
        </p:spPr>
        <p:txBody>
          <a:bodyPr wrap="square" rtlCol="0">
            <a:spAutoFit/>
          </a:bodyPr>
          <a:lstStyle/>
          <a:p>
            <a:r>
              <a:rPr kumimoji="1" lang="ja-JP" altLang="en-US" sz="3200" b="1" dirty="0">
                <a:latin typeface="HG丸ｺﾞｼｯｸM-PRO" panose="020F0600000000000000" pitchFamily="50" charset="-128"/>
                <a:ea typeface="HG丸ｺﾞｼｯｸM-PRO" panose="020F0600000000000000" pitchFamily="50" charset="-128"/>
              </a:rPr>
              <a:t>新ひだか児童養育相談センターの場合</a:t>
            </a: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1079769" y="2540742"/>
            <a:ext cx="10651788" cy="3539430"/>
          </a:xfrm>
          <a:prstGeom prst="rect">
            <a:avLst/>
          </a:prstGeom>
          <a:noFill/>
        </p:spPr>
        <p:txBody>
          <a:bodyPr wrap="square" rtlCol="0">
            <a:spAutoFit/>
          </a:bodyPr>
          <a:lstStyle/>
          <a:p>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療育とは</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　</a:t>
            </a:r>
          </a:p>
          <a:p>
            <a:r>
              <a:rPr kumimoji="1" lang="ja-JP" altLang="en-US" sz="3200" b="1" dirty="0">
                <a:latin typeface="HG丸ｺﾞｼｯｸM-PRO" panose="020F0600000000000000" pitchFamily="50" charset="-128"/>
                <a:ea typeface="HG丸ｺﾞｼｯｸM-PRO" panose="020F0600000000000000" pitchFamily="50" charset="-128"/>
              </a:rPr>
              <a:t>～　きめの細かい　ちょっと気の利いた子育て　～</a:t>
            </a:r>
          </a:p>
          <a:p>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通園施設は</a:t>
            </a:r>
            <a:r>
              <a:rPr kumimoji="1" lang="en-US" altLang="ja-JP" sz="3200" b="1" dirty="0">
                <a:latin typeface="HG丸ｺﾞｼｯｸM-PRO" panose="020F0600000000000000" pitchFamily="50" charset="-128"/>
                <a:ea typeface="HG丸ｺﾞｼｯｸM-PRO" panose="020F0600000000000000" pitchFamily="50" charset="-128"/>
              </a:rPr>
              <a:t>』</a:t>
            </a:r>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ja-JP" altLang="en-US" sz="3200" b="1" dirty="0">
                <a:latin typeface="HG丸ｺﾞｼｯｸM-PRO" panose="020F0600000000000000" pitchFamily="50" charset="-128"/>
                <a:ea typeface="HG丸ｺﾞｼｯｸM-PRO" panose="020F0600000000000000" pitchFamily="50" charset="-128"/>
              </a:rPr>
              <a:t>・いつでも、どんなことでも気軽に相談できる</a:t>
            </a:r>
          </a:p>
          <a:p>
            <a:r>
              <a:rPr kumimoji="1" lang="ja-JP" altLang="en-US" sz="3200" b="1" dirty="0">
                <a:latin typeface="HG丸ｺﾞｼｯｸM-PRO" panose="020F0600000000000000" pitchFamily="50" charset="-128"/>
                <a:ea typeface="HG丸ｺﾞｼｯｸM-PRO" panose="020F0600000000000000" pitchFamily="50" charset="-128"/>
              </a:rPr>
              <a:t>・地域の関係機関と顔の見えるレベルでつながっている</a:t>
            </a:r>
          </a:p>
          <a:p>
            <a:r>
              <a:rPr kumimoji="1" lang="ja-JP" altLang="en-US" sz="3200" b="1" dirty="0">
                <a:latin typeface="HG丸ｺﾞｼｯｸM-PRO" panose="020F0600000000000000" pitchFamily="50" charset="-128"/>
                <a:ea typeface="HG丸ｺﾞｼｯｸM-PRO" panose="020F0600000000000000" pitchFamily="50" charset="-128"/>
              </a:rPr>
              <a:t>・主体が家族にある</a:t>
            </a:r>
          </a:p>
        </p:txBody>
      </p:sp>
    </p:spTree>
    <p:extLst>
      <p:ext uri="{BB962C8B-B14F-4D97-AF65-F5344CB8AC3E}">
        <p14:creationId xmlns:p14="http://schemas.microsoft.com/office/powerpoint/2010/main" val="3146219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880318" y="761669"/>
            <a:ext cx="7514651" cy="707886"/>
          </a:xfrm>
          <a:prstGeom prst="rect">
            <a:avLst/>
          </a:prstGeom>
          <a:noFill/>
        </p:spPr>
        <p:txBody>
          <a:bodyPr wrap="square" rtlCol="0">
            <a:spAutoFit/>
          </a:bodyPr>
          <a:lstStyle/>
          <a:p>
            <a:r>
              <a:rPr kumimoji="1" lang="ja-JP" altLang="en-US" sz="4000" b="1" dirty="0">
                <a:latin typeface="HG丸ｺﾞｼｯｸM-PRO" panose="020F0600000000000000" pitchFamily="50" charset="-128"/>
                <a:ea typeface="HG丸ｺﾞｼｯｸM-PRO" panose="020F0600000000000000" pitchFamily="50" charset="-128"/>
              </a:rPr>
              <a:t>先輩から教わってきた療育②</a:t>
            </a:r>
          </a:p>
        </p:txBody>
      </p:sp>
      <p:sp>
        <p:nvSpPr>
          <p:cNvPr id="4" name="テキスト ボックス 3">
            <a:extLst>
              <a:ext uri="{FF2B5EF4-FFF2-40B4-BE49-F238E27FC236}">
                <a16:creationId xmlns:a16="http://schemas.microsoft.com/office/drawing/2014/main" id="{AD771A4B-5A96-92D4-BE40-7EA724DD138B}"/>
              </a:ext>
            </a:extLst>
          </p:cNvPr>
          <p:cNvSpPr txBox="1"/>
          <p:nvPr/>
        </p:nvSpPr>
        <p:spPr>
          <a:xfrm>
            <a:off x="2522739" y="1406446"/>
            <a:ext cx="7720486" cy="584775"/>
          </a:xfrm>
          <a:prstGeom prst="rect">
            <a:avLst/>
          </a:prstGeom>
          <a:noFill/>
        </p:spPr>
        <p:txBody>
          <a:bodyPr wrap="square" rtlCol="0">
            <a:spAutoFit/>
          </a:bodyPr>
          <a:lstStyle/>
          <a:p>
            <a:r>
              <a:rPr kumimoji="1" lang="ja-JP" altLang="en-US" sz="3200" b="1" dirty="0">
                <a:latin typeface="HG丸ｺﾞｼｯｸM-PRO" panose="020F0600000000000000" pitchFamily="50" charset="-128"/>
                <a:ea typeface="HG丸ｺﾞｼｯｸM-PRO" panose="020F0600000000000000" pitchFamily="50" charset="-128"/>
              </a:rPr>
              <a:t>支援者応援センターからふる</a:t>
            </a: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1057088" y="2114332"/>
            <a:ext cx="10651788" cy="5016758"/>
          </a:xfrm>
          <a:prstGeom prst="rect">
            <a:avLst/>
          </a:prstGeom>
          <a:noFill/>
        </p:spPr>
        <p:txBody>
          <a:bodyPr wrap="square" rtlCol="0">
            <a:spAutoFit/>
          </a:bodyPr>
          <a:lstStyle/>
          <a:p>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専門性は必要だが、専門職を売りにしない</a:t>
            </a:r>
            <a:r>
              <a:rPr kumimoji="1" lang="en-US" altLang="ja-JP" sz="3200" b="1" dirty="0">
                <a:latin typeface="HG丸ｺﾞｼｯｸM-PRO" panose="020F0600000000000000" pitchFamily="50" charset="-128"/>
                <a:ea typeface="HG丸ｺﾞｼｯｸM-PRO" panose="020F0600000000000000" pitchFamily="50" charset="-128"/>
              </a:rPr>
              <a:t>』</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・専門職は二次的支援に</a:t>
            </a:r>
          </a:p>
          <a:p>
            <a:r>
              <a:rPr kumimoji="1" lang="ja-JP" altLang="en-US" sz="3200" b="1" dirty="0">
                <a:latin typeface="HG丸ｺﾞｼｯｸM-PRO" panose="020F0600000000000000" pitchFamily="50" charset="-128"/>
                <a:ea typeface="HG丸ｺﾞｼｯｸM-PRO" panose="020F0600000000000000" pitchFamily="50" charset="-128"/>
              </a:rPr>
              <a:t>・選択肢のない地域では、障害種別、分野の限定された</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　通園を作ると、該当できない方が出てくる。</a:t>
            </a:r>
          </a:p>
          <a:p>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二次療育圏域　</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　静内ペテカリの園地域療育センター</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専門支援事業</a:t>
            </a:r>
            <a:r>
              <a:rPr kumimoji="1" lang="en-US" altLang="ja-JP" sz="3200" b="1" dirty="0">
                <a:latin typeface="HG丸ｺﾞｼｯｸM-PRO" panose="020F0600000000000000" pitchFamily="50" charset="-128"/>
                <a:ea typeface="HG丸ｺﾞｼｯｸM-PRO" panose="020F0600000000000000" pitchFamily="50" charset="-128"/>
              </a:rPr>
              <a:t>)』</a:t>
            </a:r>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ja-JP" altLang="en-US" sz="3200" b="1" dirty="0">
                <a:latin typeface="HG丸ｺﾞｼｯｸM-PRO" panose="020F0600000000000000" pitchFamily="50" charset="-128"/>
                <a:ea typeface="HG丸ｺﾞｼｯｸM-PRO" panose="020F0600000000000000" pitchFamily="50" charset="-128"/>
              </a:rPr>
              <a:t>　のちに、</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支援者応援センターからふる</a:t>
            </a:r>
            <a:r>
              <a:rPr kumimoji="1" lang="en-US" altLang="ja-JP" sz="3200" b="1" dirty="0">
                <a:latin typeface="HG丸ｺﾞｼｯｸM-PRO" panose="020F0600000000000000" pitchFamily="50" charset="-128"/>
                <a:ea typeface="HG丸ｺﾞｼｯｸM-PRO" panose="020F0600000000000000" pitchFamily="50" charset="-128"/>
              </a:rPr>
              <a:t>』</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　アウトリーチの支援、現場職員の応援</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　</a:t>
            </a:r>
          </a:p>
        </p:txBody>
      </p:sp>
    </p:spTree>
    <p:extLst>
      <p:ext uri="{BB962C8B-B14F-4D97-AF65-F5344CB8AC3E}">
        <p14:creationId xmlns:p14="http://schemas.microsoft.com/office/powerpoint/2010/main" val="102283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880318" y="761669"/>
            <a:ext cx="7514651" cy="707886"/>
          </a:xfrm>
          <a:prstGeom prst="rect">
            <a:avLst/>
          </a:prstGeom>
          <a:noFill/>
        </p:spPr>
        <p:txBody>
          <a:bodyPr wrap="square" rtlCol="0">
            <a:spAutoFit/>
          </a:bodyPr>
          <a:lstStyle/>
          <a:p>
            <a:r>
              <a:rPr kumimoji="1" lang="ja-JP" altLang="en-US" sz="4000" b="1" dirty="0">
                <a:latin typeface="HG丸ｺﾞｼｯｸM-PRO" panose="020F0600000000000000" pitchFamily="50" charset="-128"/>
                <a:ea typeface="HG丸ｺﾞｼｯｸM-PRO" panose="020F0600000000000000" pitchFamily="50" charset="-128"/>
              </a:rPr>
              <a:t>先輩から教わってきた療育③</a:t>
            </a:r>
          </a:p>
        </p:txBody>
      </p:sp>
      <p:sp>
        <p:nvSpPr>
          <p:cNvPr id="4" name="テキスト ボックス 3">
            <a:extLst>
              <a:ext uri="{FF2B5EF4-FFF2-40B4-BE49-F238E27FC236}">
                <a16:creationId xmlns:a16="http://schemas.microsoft.com/office/drawing/2014/main" id="{AD771A4B-5A96-92D4-BE40-7EA724DD138B}"/>
              </a:ext>
            </a:extLst>
          </p:cNvPr>
          <p:cNvSpPr txBox="1"/>
          <p:nvPr/>
        </p:nvSpPr>
        <p:spPr>
          <a:xfrm>
            <a:off x="2522739" y="1406446"/>
            <a:ext cx="7720486" cy="584775"/>
          </a:xfrm>
          <a:prstGeom prst="rect">
            <a:avLst/>
          </a:prstGeom>
          <a:noFill/>
        </p:spPr>
        <p:txBody>
          <a:bodyPr wrap="square" rtlCol="0">
            <a:spAutoFit/>
          </a:bodyPr>
          <a:lstStyle/>
          <a:p>
            <a:r>
              <a:rPr kumimoji="1" lang="ja-JP" altLang="en-US" sz="3200" b="1" dirty="0">
                <a:latin typeface="HG丸ｺﾞｼｯｸM-PRO" panose="020F0600000000000000" pitchFamily="50" charset="-128"/>
                <a:ea typeface="HG丸ｺﾞｼｯｸM-PRO" panose="020F0600000000000000" pitchFamily="50" charset="-128"/>
              </a:rPr>
              <a:t>こどもサポートほっぷ</a:t>
            </a: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1057088" y="2114332"/>
            <a:ext cx="10651788" cy="4955203"/>
          </a:xfrm>
          <a:prstGeom prst="rect">
            <a:avLst/>
          </a:prstGeom>
          <a:noFill/>
        </p:spPr>
        <p:txBody>
          <a:bodyPr wrap="square" rtlCol="0">
            <a:spAutoFit/>
          </a:bodyPr>
          <a:lstStyle/>
          <a:p>
            <a:r>
              <a:rPr kumimoji="1" lang="ja-JP" altLang="en-US" sz="3200" b="1" dirty="0">
                <a:latin typeface="HG丸ｺﾞｼｯｸM-PRO" panose="020F0600000000000000" pitchFamily="50" charset="-128"/>
                <a:ea typeface="HG丸ｺﾞｼｯｸM-PRO" panose="020F0600000000000000" pitchFamily="50" charset="-128"/>
              </a:rPr>
              <a:t>・平成</a:t>
            </a:r>
            <a:r>
              <a:rPr kumimoji="1" lang="en-US" altLang="ja-JP" sz="3200" b="1" dirty="0">
                <a:latin typeface="HG丸ｺﾞｼｯｸM-PRO" panose="020F0600000000000000" pitchFamily="50" charset="-128"/>
                <a:ea typeface="HG丸ｺﾞｼｯｸM-PRO" panose="020F0600000000000000" pitchFamily="50" charset="-128"/>
              </a:rPr>
              <a:t>16</a:t>
            </a:r>
            <a:r>
              <a:rPr kumimoji="1" lang="ja-JP" altLang="en-US" sz="3200" b="1" dirty="0">
                <a:latin typeface="HG丸ｺﾞｼｯｸM-PRO" panose="020F0600000000000000" pitchFamily="50" charset="-128"/>
                <a:ea typeface="HG丸ｺﾞｼｯｸM-PRO" panose="020F0600000000000000" pitchFamily="50" charset="-128"/>
              </a:rPr>
              <a:t>年　児童デイサービスほっぷくらぶ開始</a:t>
            </a:r>
          </a:p>
          <a:p>
            <a:r>
              <a:rPr kumimoji="1" lang="ja-JP" altLang="en-US" sz="3200" b="1" dirty="0">
                <a:latin typeface="HG丸ｺﾞｼｯｸM-PRO" panose="020F0600000000000000" pitchFamily="50" charset="-128"/>
                <a:ea typeface="HG丸ｺﾞｼｯｸM-PRO" panose="020F0600000000000000" pitchFamily="50" charset="-128"/>
              </a:rPr>
              <a:t>　後の放課後等デイサービス</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・平成</a:t>
            </a:r>
            <a:r>
              <a:rPr kumimoji="1" lang="en-US" altLang="ja-JP" sz="3200" b="1" dirty="0">
                <a:latin typeface="HG丸ｺﾞｼｯｸM-PRO" panose="020F0600000000000000" pitchFamily="50" charset="-128"/>
                <a:ea typeface="HG丸ｺﾞｼｯｸM-PRO" panose="020F0600000000000000" pitchFamily="50" charset="-128"/>
              </a:rPr>
              <a:t>23</a:t>
            </a:r>
            <a:r>
              <a:rPr kumimoji="1" lang="ja-JP" altLang="en-US" sz="3200" b="1" dirty="0">
                <a:latin typeface="HG丸ｺﾞｼｯｸM-PRO" panose="020F0600000000000000" pitchFamily="50" charset="-128"/>
                <a:ea typeface="HG丸ｺﾞｼｯｸM-PRO" panose="020F0600000000000000" pitchFamily="50" charset="-128"/>
              </a:rPr>
              <a:t>年　</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こどもサポートほっぷ</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へ名称変更</a:t>
            </a:r>
          </a:p>
          <a:p>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ja-JP" altLang="en-US" sz="3200" b="1" dirty="0">
                <a:latin typeface="HG丸ｺﾞｼｯｸM-PRO" panose="020F0600000000000000" pitchFamily="50" charset="-128"/>
                <a:ea typeface="HG丸ｺﾞｼｯｸM-PRO" panose="020F0600000000000000" pitchFamily="50" charset="-128"/>
              </a:rPr>
              <a:t>・最初は発達支援センターから移ってくる方が多かった　</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・徐々に利用目的が変わってきた。</a:t>
            </a:r>
          </a:p>
          <a:p>
            <a:r>
              <a:rPr kumimoji="1" lang="ja-JP" altLang="en-US" sz="3200" b="1" dirty="0">
                <a:latin typeface="HG丸ｺﾞｼｯｸM-PRO" panose="020F0600000000000000" pitchFamily="50" charset="-128"/>
                <a:ea typeface="HG丸ｺﾞｼｯｸM-PRO" panose="020F0600000000000000" pitchFamily="50" charset="-128"/>
              </a:rPr>
              <a:t>・療育→発達支援→地域生活支援</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こどもバージョン</a:t>
            </a:r>
            <a:r>
              <a:rPr kumimoji="1" lang="en-US" altLang="ja-JP" sz="3200" b="1" dirty="0">
                <a:latin typeface="HG丸ｺﾞｼｯｸM-PRO" panose="020F0600000000000000" pitchFamily="50" charset="-128"/>
                <a:ea typeface="HG丸ｺﾞｼｯｸM-PRO" panose="020F0600000000000000" pitchFamily="50" charset="-128"/>
              </a:rPr>
              <a:t>)</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a:t>
            </a:r>
            <a:r>
              <a:rPr kumimoji="1" lang="en-US" altLang="ja-JP" sz="2800" b="1" dirty="0">
                <a:latin typeface="HG丸ｺﾞｼｯｸM-PRO" panose="020F0600000000000000" pitchFamily="50" charset="-128"/>
                <a:ea typeface="HG丸ｺﾞｼｯｸM-PRO" panose="020F0600000000000000" pitchFamily="50" charset="-128"/>
              </a:rPr>
              <a:t>『</a:t>
            </a:r>
            <a:r>
              <a:rPr kumimoji="1" lang="ja-JP" altLang="en-US" sz="2800" b="1" dirty="0">
                <a:latin typeface="HG丸ｺﾞｼｯｸM-PRO" panose="020F0600000000000000" pitchFamily="50" charset="-128"/>
                <a:ea typeface="HG丸ｺﾞｼｯｸM-PRO" panose="020F0600000000000000" pitchFamily="50" charset="-128"/>
              </a:rPr>
              <a:t>事業目的　子どもたちが住んでいる地域で、その子らしく生きていくことを目指し、自立を見据えた支援をします</a:t>
            </a:r>
            <a:r>
              <a:rPr kumimoji="1" lang="en-US" altLang="ja-JP" sz="2800" b="1" dirty="0">
                <a:latin typeface="HG丸ｺﾞｼｯｸM-PRO" panose="020F0600000000000000" pitchFamily="50" charset="-128"/>
                <a:ea typeface="HG丸ｺﾞｼｯｸM-PRO" panose="020F0600000000000000" pitchFamily="50" charset="-128"/>
              </a:rPr>
              <a:t>』</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　</a:t>
            </a:r>
          </a:p>
        </p:txBody>
      </p:sp>
    </p:spTree>
    <p:extLst>
      <p:ext uri="{BB962C8B-B14F-4D97-AF65-F5344CB8AC3E}">
        <p14:creationId xmlns:p14="http://schemas.microsoft.com/office/powerpoint/2010/main" val="655487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831680" y="703303"/>
            <a:ext cx="6682902" cy="707886"/>
          </a:xfrm>
          <a:prstGeom prst="rect">
            <a:avLst/>
          </a:prstGeom>
          <a:noFill/>
        </p:spPr>
        <p:txBody>
          <a:bodyPr wrap="square" rtlCol="0">
            <a:spAutoFit/>
          </a:bodyPr>
          <a:lstStyle/>
          <a:p>
            <a:r>
              <a:rPr kumimoji="1" lang="ja-JP" altLang="en-US" sz="4000" b="1" dirty="0">
                <a:latin typeface="HG丸ｺﾞｼｯｸM-PRO" panose="020F0600000000000000" pitchFamily="50" charset="-128"/>
                <a:ea typeface="HG丸ｺﾞｼｯｸM-PRO" panose="020F0600000000000000" pitchFamily="50" charset="-128"/>
              </a:rPr>
              <a:t>自立を意識した支援を</a:t>
            </a: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831680" y="1704163"/>
            <a:ext cx="10651788" cy="4524315"/>
          </a:xfrm>
          <a:prstGeom prst="rect">
            <a:avLst/>
          </a:prstGeom>
          <a:noFill/>
        </p:spPr>
        <p:txBody>
          <a:bodyPr wrap="square" rtlCol="0">
            <a:spAutoFit/>
          </a:bodyPr>
          <a:lstStyle/>
          <a:p>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自立ってどういうこと</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　</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・働いて一人で生きていくこと　　　　</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独立</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・だれにも頼らずに生きていくこと　　</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孤立</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・周りに頼れる人がたくさんいること　</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自立</a:t>
            </a:r>
          </a:p>
          <a:p>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自分らしさを大切にして生きること</a:t>
            </a:r>
            <a:r>
              <a:rPr kumimoji="1" lang="en-US" altLang="ja-JP" sz="3200" b="1" dirty="0">
                <a:latin typeface="HG丸ｺﾞｼｯｸM-PRO" panose="020F0600000000000000" pitchFamily="50" charset="-128"/>
                <a:ea typeface="HG丸ｺﾞｼｯｸM-PRO" panose="020F0600000000000000" pitchFamily="50" charset="-128"/>
              </a:rPr>
              <a:t>』</a:t>
            </a:r>
            <a:br>
              <a:rPr kumimoji="1" lang="ja-JP" altLang="en-US" sz="3200" b="1" dirty="0">
                <a:latin typeface="HG丸ｺﾞｼｯｸM-PRO" panose="020F0600000000000000" pitchFamily="50" charset="-128"/>
                <a:ea typeface="HG丸ｺﾞｼｯｸM-PRO" panose="020F0600000000000000" pitchFamily="50" charset="-128"/>
              </a:rPr>
            </a:br>
            <a:r>
              <a:rPr kumimoji="1" lang="ja-JP" altLang="en-US" sz="3200" b="1" dirty="0">
                <a:latin typeface="HG丸ｺﾞｼｯｸM-PRO" panose="020F0600000000000000" pitchFamily="50" charset="-128"/>
                <a:ea typeface="HG丸ｺﾞｼｯｸM-PRO" panose="020F0600000000000000" pitchFamily="50" charset="-128"/>
              </a:rPr>
              <a:t>　・乳幼児期も大人になってからも</a:t>
            </a:r>
          </a:p>
          <a:p>
            <a:r>
              <a:rPr kumimoji="1" lang="ja-JP" altLang="en-US" sz="3200" b="1" dirty="0">
                <a:latin typeface="HG丸ｺﾞｼｯｸM-PRO" panose="020F0600000000000000" pitchFamily="50" charset="-128"/>
                <a:ea typeface="HG丸ｺﾞｼｯｸM-PRO" panose="020F0600000000000000" pitchFamily="50" charset="-128"/>
              </a:rPr>
              <a:t>　・障がいがあってもなくても</a:t>
            </a:r>
          </a:p>
          <a:p>
            <a:endParaRPr kumimoji="1" lang="ja-JP" altLang="en-US" sz="32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174071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831679" y="703303"/>
            <a:ext cx="10296763" cy="707886"/>
          </a:xfrm>
          <a:prstGeom prst="rect">
            <a:avLst/>
          </a:prstGeom>
          <a:noFill/>
        </p:spPr>
        <p:txBody>
          <a:bodyPr wrap="square" rtlCol="0">
            <a:spAutoFit/>
          </a:bodyPr>
          <a:lstStyle/>
          <a:p>
            <a:r>
              <a:rPr kumimoji="1" lang="ja-JP" altLang="en-US" sz="4000" b="1" dirty="0">
                <a:latin typeface="HG丸ｺﾞｼｯｸM-PRO" panose="020F0600000000000000" pitchFamily="50" charset="-128"/>
                <a:ea typeface="HG丸ｺﾞｼｯｸM-PRO" panose="020F0600000000000000" pitchFamily="50" charset="-128"/>
              </a:rPr>
              <a:t>本人が目的を持って利用してくれること</a:t>
            </a: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831680" y="1704163"/>
            <a:ext cx="10651788" cy="4524315"/>
          </a:xfrm>
          <a:prstGeom prst="rect">
            <a:avLst/>
          </a:prstGeom>
          <a:noFill/>
        </p:spPr>
        <p:txBody>
          <a:bodyPr wrap="square" rtlCol="0">
            <a:spAutoFit/>
          </a:bodyPr>
          <a:lstStyle/>
          <a:p>
            <a:r>
              <a:rPr kumimoji="1" lang="ja-JP" altLang="en-US" sz="3200" b="1" dirty="0">
                <a:latin typeface="HG丸ｺﾞｼｯｸM-PRO" panose="020F0600000000000000" pitchFamily="50" charset="-128"/>
                <a:ea typeface="HG丸ｺﾞｼｯｸM-PRO" panose="020F0600000000000000" pitchFamily="50" charset="-128"/>
              </a:rPr>
              <a:t>どんな状況にも対応できるように</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　</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・日中一時支援併設</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・単独型短期入所</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児童</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　現在休止</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・支援者応援センター</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・選択型の行事</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・お仕事グループ</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・応援ミーティング</a:t>
            </a:r>
            <a:b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b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・子育てミーティング</a:t>
            </a:r>
            <a:endParaRPr kumimoji="1" lang="ja-JP" altLang="en-US" sz="3200" b="1" dirty="0">
              <a:latin typeface="HG丸ｺﾞｼｯｸM-PRO" panose="020F0600000000000000" pitchFamily="50" charset="-128"/>
              <a:ea typeface="HG丸ｺﾞｼｯｸM-PRO" panose="020F0600000000000000" pitchFamily="50" charset="-128"/>
            </a:endParaRPr>
          </a:p>
          <a:p>
            <a:endParaRPr kumimoji="1" lang="ja-JP" altLang="en-US" sz="32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96950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685765" y="629522"/>
            <a:ext cx="6682902" cy="707886"/>
          </a:xfrm>
          <a:prstGeom prst="rect">
            <a:avLst/>
          </a:prstGeom>
          <a:noFill/>
        </p:spPr>
        <p:txBody>
          <a:bodyPr wrap="square" rtlCol="0">
            <a:spAutoFit/>
          </a:bodyPr>
          <a:lstStyle/>
          <a:p>
            <a:r>
              <a:rPr kumimoji="1" lang="ja-JP" altLang="en-US" sz="4000" b="1" dirty="0">
                <a:latin typeface="HG丸ｺﾞｼｯｸM-PRO" panose="020F0600000000000000" pitchFamily="50" charset="-128"/>
                <a:ea typeface="HG丸ｺﾞｼｯｸM-PRO" panose="020F0600000000000000" pitchFamily="50" charset="-128"/>
              </a:rPr>
              <a:t>制度の移り変わり</a:t>
            </a: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831679" y="1704163"/>
            <a:ext cx="10899877" cy="5016758"/>
          </a:xfrm>
          <a:prstGeom prst="rect">
            <a:avLst/>
          </a:prstGeom>
          <a:noFill/>
        </p:spPr>
        <p:txBody>
          <a:bodyPr wrap="square" rtlCol="0">
            <a:spAutoFit/>
          </a:bodyPr>
          <a:lstStyle/>
          <a:p>
            <a:r>
              <a:rPr kumimoji="1" lang="en-US" altLang="ja-JP" sz="3200" b="1" dirty="0">
                <a:latin typeface="HG丸ｺﾞｼｯｸM-PRO" panose="020F0600000000000000" pitchFamily="50" charset="-128"/>
                <a:ea typeface="HG丸ｺﾞｼｯｸM-PRO" panose="020F0600000000000000" pitchFamily="50" charset="-128"/>
              </a:rPr>
              <a:t>『20</a:t>
            </a:r>
            <a:r>
              <a:rPr kumimoji="1" lang="ja-JP" altLang="en-US" sz="3200" b="1" dirty="0">
                <a:latin typeface="HG丸ｺﾞｼｯｸM-PRO" panose="020F0600000000000000" pitchFamily="50" charset="-128"/>
                <a:ea typeface="HG丸ｺﾞｼｯｸM-PRO" panose="020F0600000000000000" pitchFamily="50" charset="-128"/>
              </a:rPr>
              <a:t>年で福祉制度がいろいろ変わった</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　</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・通園事業　⇔　障がい児通園</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デイサービス</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事業</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・支援費制度　⇔　児童デイサービス</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・障がい者自立支援法　⇔　児童デイ</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Ⅰ</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型・</a:t>
            </a: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Ⅱ</a:t>
            </a: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型</a:t>
            </a:r>
          </a:p>
          <a:p>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・障がい者総合支援法　⇔　児童通所支援</a:t>
            </a:r>
            <a:b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br>
            <a:r>
              <a:rPr kumimoji="1" lang="ja-JP" altLang="en-US" sz="3200" b="1" dirty="0">
                <a:solidFill>
                  <a:schemeClr val="bg1"/>
                </a:solidFill>
                <a:latin typeface="HG丸ｺﾞｼｯｸM-PRO" panose="020F0600000000000000" pitchFamily="50" charset="-128"/>
                <a:ea typeface="HG丸ｺﾞｼｯｸM-PRO" panose="020F0600000000000000" pitchFamily="50" charset="-128"/>
              </a:rPr>
              <a:t>　　　　　　　　児童発達支援・放課後等デイサービス</a:t>
            </a:r>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事業補助→個別給付→契約制度</a:t>
            </a:r>
            <a:r>
              <a:rPr kumimoji="1" lang="en-US" altLang="ja-JP" sz="3200" b="1" dirty="0">
                <a:latin typeface="HG丸ｺﾞｼｯｸM-PRO" panose="020F0600000000000000" pitchFamily="50" charset="-128"/>
                <a:ea typeface="HG丸ｺﾞｼｯｸM-PRO" panose="020F0600000000000000" pitchFamily="50" charset="-128"/>
              </a:rPr>
              <a:t>』</a:t>
            </a:r>
            <a:endParaRPr kumimoji="1" lang="ja-JP" altLang="en-US" sz="3200" b="1" dirty="0">
              <a:latin typeface="HG丸ｺﾞｼｯｸM-PRO" panose="020F0600000000000000" pitchFamily="50" charset="-128"/>
              <a:ea typeface="HG丸ｺﾞｼｯｸM-PRO" panose="020F0600000000000000" pitchFamily="50" charset="-128"/>
            </a:endParaRPr>
          </a:p>
          <a:p>
            <a:r>
              <a:rPr kumimoji="1" lang="ja-JP" altLang="en-US" sz="3200" b="1" dirty="0">
                <a:latin typeface="HG丸ｺﾞｼｯｸM-PRO" panose="020F0600000000000000" pitchFamily="50" charset="-128"/>
                <a:ea typeface="HG丸ｺﾞｼｯｸM-PRO" panose="020F0600000000000000" pitchFamily="50" charset="-128"/>
              </a:rPr>
              <a:t>・サービスの利用者、サービス提供者という関係</a:t>
            </a:r>
          </a:p>
          <a:p>
            <a:r>
              <a:rPr kumimoji="1" lang="ja-JP" altLang="en-US" sz="3200" b="1" dirty="0">
                <a:latin typeface="HG丸ｺﾞｼｯｸM-PRO" panose="020F0600000000000000" pitchFamily="50" charset="-128"/>
                <a:ea typeface="HG丸ｺﾞｼｯｸM-PRO" panose="020F0600000000000000" pitchFamily="50" charset="-128"/>
              </a:rPr>
              <a:t>・サービスというには、選択の余地が利用者側にあること</a:t>
            </a:r>
          </a:p>
          <a:p>
            <a:endParaRPr kumimoji="1" lang="ja-JP" altLang="en-US" sz="32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933900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825680-94A2-1588-665F-6E088335A89A}"/>
              </a:ext>
            </a:extLst>
          </p:cNvPr>
          <p:cNvSpPr txBox="1"/>
          <p:nvPr/>
        </p:nvSpPr>
        <p:spPr>
          <a:xfrm>
            <a:off x="685765" y="629522"/>
            <a:ext cx="6682902"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mn-cs"/>
              </a:rPr>
              <a:t>地域が変わってきた</a:t>
            </a:r>
          </a:p>
        </p:txBody>
      </p:sp>
      <p:sp>
        <p:nvSpPr>
          <p:cNvPr id="6" name="テキスト ボックス 5">
            <a:extLst>
              <a:ext uri="{FF2B5EF4-FFF2-40B4-BE49-F238E27FC236}">
                <a16:creationId xmlns:a16="http://schemas.microsoft.com/office/drawing/2014/main" id="{8384D393-FD49-62E3-6E61-694C857B904C}"/>
              </a:ext>
            </a:extLst>
          </p:cNvPr>
          <p:cNvSpPr txBox="1"/>
          <p:nvPr/>
        </p:nvSpPr>
        <p:spPr>
          <a:xfrm>
            <a:off x="802496" y="1558248"/>
            <a:ext cx="10899877" cy="4524315"/>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200" b="1" dirty="0">
                <a:solidFill>
                  <a:prstClr val="white"/>
                </a:solidFill>
                <a:latin typeface="HG丸ｺﾞｼｯｸM-PRO" panose="020F0600000000000000" pitchFamily="50" charset="-128"/>
                <a:ea typeface="HG丸ｺﾞｼｯｸM-PRO" panose="020F0600000000000000" pitchFamily="50" charset="-128"/>
              </a:rPr>
              <a:t>子どもが減ってきたこと</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200" b="1" dirty="0">
                <a:solidFill>
                  <a:prstClr val="white"/>
                </a:solidFill>
                <a:latin typeface="HG丸ｺﾞｼｯｸM-PRO" panose="020F0600000000000000" pitchFamily="50" charset="-128"/>
                <a:ea typeface="HG丸ｺﾞｼｯｸM-PRO" panose="020F0600000000000000" pitchFamily="50" charset="-128"/>
              </a:rPr>
              <a:t>共働きは当たり前</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200" b="1" dirty="0">
                <a:solidFill>
                  <a:prstClr val="white"/>
                </a:solidFill>
                <a:latin typeface="HG丸ｺﾞｼｯｸM-PRO" panose="020F0600000000000000" pitchFamily="50" charset="-128"/>
                <a:ea typeface="HG丸ｺﾞｼｯｸM-PRO" panose="020F0600000000000000" pitchFamily="50" charset="-128"/>
              </a:rPr>
              <a:t>特別な場所よりも通常の場所で</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200" b="1" dirty="0">
                <a:solidFill>
                  <a:prstClr val="white"/>
                </a:solidFill>
                <a:latin typeface="HG丸ｺﾞｼｯｸM-PRO" panose="020F0600000000000000" pitchFamily="50" charset="-128"/>
                <a:ea typeface="HG丸ｺﾞｼｯｸM-PRO" panose="020F0600000000000000" pitchFamily="50" charset="-128"/>
              </a:rPr>
              <a:t>障がい特性は　多様性として受け入れられる</a:t>
            </a:r>
            <a:r>
              <a:rPr kumimoji="1" lang="en-US" altLang="ja-JP" sz="3200" b="1" dirty="0">
                <a:solidFill>
                  <a:prstClr val="white"/>
                </a:solidFill>
                <a:latin typeface="HG丸ｺﾞｼｯｸM-PRO" panose="020F0600000000000000" pitchFamily="50" charset="-128"/>
                <a:ea typeface="HG丸ｺﾞｼｯｸM-PRO" panose="020F0600000000000000" pitchFamily="50" charset="-128"/>
              </a:rPr>
              <a:t>?</a:t>
            </a:r>
            <a:endParaRPr kumimoji="1" lang="ja-JP" altLang="en-US" sz="3200" b="1" dirty="0">
              <a:solidFill>
                <a:prstClr val="white"/>
              </a:solidFill>
              <a:latin typeface="HG丸ｺﾞｼｯｸM-PRO" panose="020F0600000000000000" pitchFamily="50" charset="-128"/>
              <a:ea typeface="HG丸ｺﾞｼｯｸM-PRO" panose="020F0600000000000000" pitchFamily="50" charset="-128"/>
            </a:endParaRP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200" b="1" dirty="0">
                <a:solidFill>
                  <a:prstClr val="white"/>
                </a:solidFill>
                <a:latin typeface="HG丸ｺﾞｼｯｸM-PRO" panose="020F0600000000000000" pitchFamily="50" charset="-128"/>
                <a:ea typeface="HG丸ｺﾞｼｯｸM-PRO" panose="020F0600000000000000" pitchFamily="50" charset="-128"/>
              </a:rPr>
              <a:t>困っているのは、障がいをもつこどもだけじゃない。</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200" b="1" dirty="0">
                <a:solidFill>
                  <a:prstClr val="white"/>
                </a:solidFill>
                <a:latin typeface="HG丸ｺﾞｼｯｸM-PRO" panose="020F0600000000000000" pitchFamily="50" charset="-128"/>
                <a:ea typeface="HG丸ｺﾞｼｯｸM-PRO" panose="020F0600000000000000" pitchFamily="50" charset="-128"/>
              </a:rPr>
              <a:t>生活困窮・学力低下・虐待・不登校・家庭養護困難</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200" b="1" dirty="0">
                <a:solidFill>
                  <a:prstClr val="white"/>
                </a:solidFill>
                <a:latin typeface="HG丸ｺﾞｼｯｸM-PRO" panose="020F0600000000000000" pitchFamily="50" charset="-128"/>
                <a:ea typeface="HG丸ｺﾞｼｯｸM-PRO" panose="020F0600000000000000" pitchFamily="50" charset="-128"/>
              </a:rPr>
              <a:t>子どもすべての困り感にかかわっていく必要がある。</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200" b="1" dirty="0">
                <a:solidFill>
                  <a:prstClr val="white"/>
                </a:solidFill>
                <a:latin typeface="HG丸ｺﾞｼｯｸM-PRO" panose="020F0600000000000000" pitchFamily="50" charset="-128"/>
                <a:ea typeface="HG丸ｺﾞｼｯｸM-PRO" panose="020F0600000000000000" pitchFamily="50" charset="-128"/>
              </a:rPr>
              <a:t>学校がなくなる、子供会もなくなる。居場所がない。</a:t>
            </a:r>
            <a:endParaRPr kumimoji="1" lang="ja-JP" altLang="en-US" sz="32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32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mn-cs"/>
            </a:endParaRPr>
          </a:p>
        </p:txBody>
      </p:sp>
    </p:spTree>
    <p:extLst>
      <p:ext uri="{BB962C8B-B14F-4D97-AF65-F5344CB8AC3E}">
        <p14:creationId xmlns:p14="http://schemas.microsoft.com/office/powerpoint/2010/main" val="1039640886"/>
      </p:ext>
    </p:extLst>
  </p:cSld>
  <p:clrMapOvr>
    <a:masterClrMapping/>
  </p:clrMapOvr>
</p:sld>
</file>

<file path=ppt/theme/theme1.xml><?xml version="1.0" encoding="utf-8"?>
<a:theme xmlns:a="http://schemas.openxmlformats.org/drawingml/2006/main" name="スライス">
  <a:themeElements>
    <a:clrScheme name="スライ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スライ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スライ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プレゼンテーション1" id="{052E58E3-CCB1-4435-B475-F28A8CB0D839}" vid="{DC67B9CD-FE49-4D4A-AF1F-6C3C568F8CC8}"/>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052E58E3-CCB1-4435-B475-F28A8CB0D839}" vid="{31DC2DA8-AFDD-4BDE-AF56-B19C625A4F5E}"/>
    </a:ext>
  </a:extLst>
</a:theme>
</file>

<file path=ppt/theme/theme3.xml><?xml version="1.0" encoding="utf-8"?>
<a:theme xmlns:a="http://schemas.openxmlformats.org/drawingml/2006/main" name="1_Office テーマ">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キュート">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企画部テンプレート</Template>
  <TotalTime>618</TotalTime>
  <Words>1369</Words>
  <Application>Microsoft Office PowerPoint</Application>
  <PresentationFormat>ワイド画面</PresentationFormat>
  <Paragraphs>152</Paragraphs>
  <Slides>14</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3</vt:i4>
      </vt:variant>
      <vt:variant>
        <vt:lpstr>スライド タイトル</vt:lpstr>
      </vt:variant>
      <vt:variant>
        <vt:i4>14</vt:i4>
      </vt:variant>
    </vt:vector>
  </HeadingPairs>
  <TitlesOfParts>
    <vt:vector size="27" baseType="lpstr">
      <vt:lpstr>AR P丸ゴシック体M</vt:lpstr>
      <vt:lpstr>AR丸ゴシック体M</vt:lpstr>
      <vt:lpstr>HG丸ｺﾞｼｯｸM-PRO</vt:lpstr>
      <vt:lpstr>游ゴシック</vt:lpstr>
      <vt:lpstr>游ゴシック Light</vt:lpstr>
      <vt:lpstr>Arial</vt:lpstr>
      <vt:lpstr>Calibri</vt:lpstr>
      <vt:lpstr>Century Gothic</vt:lpstr>
      <vt:lpstr>Trebuchet MS</vt:lpstr>
      <vt:lpstr>Wingdings 3</vt:lpstr>
      <vt:lpstr>スライス</vt:lpstr>
      <vt:lpstr>デザインの設定</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総務企画部 社会福祉法人静内ぺテカリ</dc:creator>
  <cp:lastModifiedBy>総務企画部 社会福祉法人静内ぺテカリ</cp:lastModifiedBy>
  <cp:revision>6</cp:revision>
  <cp:lastPrinted>2023-10-02T00:16:36Z</cp:lastPrinted>
  <dcterms:created xsi:type="dcterms:W3CDTF">2023-09-25T08:14:13Z</dcterms:created>
  <dcterms:modified xsi:type="dcterms:W3CDTF">2023-10-02T08:40:16Z</dcterms:modified>
</cp:coreProperties>
</file>