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65" r:id="rId2"/>
  </p:sldIdLst>
  <p:sldSz cx="7556500" cy="106807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D5E824"/>
    <a:srgbClr val="FDEADA"/>
    <a:srgbClr val="FFCCFF"/>
    <a:srgbClr val="FFCCCC"/>
    <a:srgbClr val="D9EF5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2" d="100"/>
          <a:sy n="42" d="100"/>
        </p:scale>
        <p:origin x="2322" y="5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6737" y="3311017"/>
            <a:ext cx="6423025" cy="2242947"/>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3475" y="5981192"/>
            <a:ext cx="5289550" cy="267017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11/26/2021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11/26/2021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7825" y="2456561"/>
            <a:ext cx="3287077" cy="7049262"/>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1597" y="2456561"/>
            <a:ext cx="3287077" cy="7049262"/>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11/26/2021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11/26/2021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11/26/2021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738" y="3940512"/>
            <a:ext cx="6423025" cy="1525931"/>
          </a:xfrm>
          <a:prstGeom prst="rect">
            <a:avLst/>
          </a:prstGeom>
        </p:spPr>
        <p:txBody>
          <a:bodyPr anchor="b"/>
          <a:lstStyle>
            <a:lvl1pPr algn="ctr">
              <a:defRPr sz="4958"/>
            </a:lvl1pPr>
          </a:lstStyle>
          <a:p>
            <a:r>
              <a:rPr lang="ja-JP" altLang="en-US"/>
              <a:t>マスター タイトルの書式設定</a:t>
            </a:r>
            <a:endParaRPr lang="en-US" dirty="0"/>
          </a:p>
        </p:txBody>
      </p:sp>
      <p:sp>
        <p:nvSpPr>
          <p:cNvPr id="3" name="Subtitle 2"/>
          <p:cNvSpPr>
            <a:spLocks noGrp="1"/>
          </p:cNvSpPr>
          <p:nvPr>
            <p:ph type="subTitle" idx="1"/>
          </p:nvPr>
        </p:nvSpPr>
        <p:spPr>
          <a:xfrm>
            <a:off x="944563" y="5609841"/>
            <a:ext cx="5667375" cy="305148"/>
          </a:xfrm>
          <a:prstGeom prst="rect">
            <a:avLst/>
          </a:prstGeom>
        </p:spPr>
        <p:txBody>
          <a:bodyPr/>
          <a:lstStyle>
            <a:lvl1pPr marL="0" indent="0" algn="ctr">
              <a:buNone/>
              <a:defRPr sz="1983"/>
            </a:lvl1pPr>
            <a:lvl2pPr marL="377794" indent="0" algn="ctr">
              <a:buNone/>
              <a:defRPr sz="1653"/>
            </a:lvl2pPr>
            <a:lvl3pPr marL="755588" indent="0" algn="ctr">
              <a:buNone/>
              <a:defRPr sz="1488"/>
            </a:lvl3pPr>
            <a:lvl4pPr marL="1133382" indent="0" algn="ctr">
              <a:buNone/>
              <a:defRPr sz="1322"/>
            </a:lvl4pPr>
            <a:lvl5pPr marL="1511177" indent="0" algn="ctr">
              <a:buNone/>
              <a:defRPr sz="1322"/>
            </a:lvl5pPr>
            <a:lvl6pPr marL="1888971" indent="0" algn="ctr">
              <a:buNone/>
              <a:defRPr sz="1322"/>
            </a:lvl6pPr>
            <a:lvl7pPr marL="2266765" indent="0" algn="ctr">
              <a:buNone/>
              <a:defRPr sz="1322"/>
            </a:lvl7pPr>
            <a:lvl8pPr marL="2644559" indent="0" algn="ctr">
              <a:buNone/>
              <a:defRPr sz="1322"/>
            </a:lvl8pPr>
            <a:lvl9pPr marL="3022353" indent="0" algn="ctr">
              <a:buNone/>
              <a:defRPr sz="1322"/>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519916" y="9898806"/>
            <a:ext cx="1700135" cy="276999"/>
          </a:xfrm>
          <a:prstGeom prst="rect">
            <a:avLst/>
          </a:prstGeom>
        </p:spPr>
        <p:txBody>
          <a:bodyPr/>
          <a:lstStyle>
            <a:lvl1pPr>
              <a:defRPr/>
            </a:lvl1pPr>
          </a:lstStyle>
          <a:p>
            <a:pPr>
              <a:defRPr/>
            </a:pPr>
            <a:fld id="{694A3B7E-DD21-4048-88F3-59665D8E8CDB}" type="datetimeFigureOut">
              <a:rPr lang="en-US">
                <a:solidFill>
                  <a:prstClr val="black">
                    <a:tint val="75000"/>
                  </a:prstClr>
                </a:solidFill>
              </a:rPr>
              <a:pPr>
                <a:defRPr/>
              </a:pPr>
              <a:t>11/26/2021</a:t>
            </a:fld>
            <a:endParaRPr lang="en-US" dirty="0">
              <a:solidFill>
                <a:prstClr val="black">
                  <a:tint val="75000"/>
                </a:prstClr>
              </a:solidFill>
            </a:endParaRPr>
          </a:p>
        </p:txBody>
      </p:sp>
      <p:sp>
        <p:nvSpPr>
          <p:cNvPr id="5" name="Footer Placeholder 4"/>
          <p:cNvSpPr>
            <a:spLocks noGrp="1"/>
          </p:cNvSpPr>
          <p:nvPr>
            <p:ph type="ftr" sz="quarter" idx="11"/>
          </p:nvPr>
        </p:nvSpPr>
        <p:spPr>
          <a:xfrm>
            <a:off x="2502377" y="9898806"/>
            <a:ext cx="2551746" cy="276999"/>
          </a:xfrm>
          <a:prstGeom prst="rect">
            <a:avLst/>
          </a:prstGeom>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5336451" y="9898806"/>
            <a:ext cx="1700135" cy="276999"/>
          </a:xfrm>
          <a:prstGeom prst="rect">
            <a:avLst/>
          </a:prstGeom>
        </p:spPr>
        <p:txBody>
          <a:bodyPr/>
          <a:lstStyle>
            <a:lvl1pPr>
              <a:defRPr/>
            </a:lvl1pPr>
          </a:lstStyle>
          <a:p>
            <a:pPr>
              <a:defRPr/>
            </a:pPr>
            <a:fld id="{84903F17-9641-4B84-A974-7D55D06F1897}"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4840175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7825" y="427228"/>
            <a:ext cx="6800850" cy="1708912"/>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7825" y="2456561"/>
            <a:ext cx="6800850" cy="704926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69210" y="9933051"/>
            <a:ext cx="2418080" cy="53403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7825" y="9933051"/>
            <a:ext cx="1737995" cy="53403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11/26/2021</a:t>
            </a:fld>
            <a:endParaRPr lang="en-US"/>
          </a:p>
        </p:txBody>
      </p:sp>
      <p:sp>
        <p:nvSpPr>
          <p:cNvPr id="6" name="Holder 6"/>
          <p:cNvSpPr>
            <a:spLocks noGrp="1"/>
          </p:cNvSpPr>
          <p:nvPr>
            <p:ph type="sldNum" sz="quarter" idx="7"/>
          </p:nvPr>
        </p:nvSpPr>
        <p:spPr>
          <a:xfrm>
            <a:off x="5440680" y="9933051"/>
            <a:ext cx="1737995" cy="53403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BD686608-E32C-499A-A7D0-157BA7A55A7C}"/>
              </a:ext>
            </a:extLst>
          </p:cNvPr>
          <p:cNvSpPr/>
          <p:nvPr/>
        </p:nvSpPr>
        <p:spPr>
          <a:xfrm>
            <a:off x="463496" y="1427146"/>
            <a:ext cx="6685941" cy="1103110"/>
          </a:xfrm>
          <a:prstGeom prst="rect">
            <a:avLst/>
          </a:prstGeom>
          <a:solidFill>
            <a:schemeClr val="accent2">
              <a:lumMod val="40000"/>
              <a:lumOff val="60000"/>
            </a:schemeClr>
          </a:solidFill>
          <a:ln>
            <a:noFill/>
          </a:ln>
          <a:effectLst>
            <a:outerShdw blurRad="50800" dist="50800" dir="5400000" algn="ctr" rotWithShape="0">
              <a:srgbClr val="FFFFFF"/>
            </a:outerShdw>
          </a:effectLst>
        </p:spPr>
        <p:txBody>
          <a:bodyPr wrap="square" lIns="69971" tIns="69971" rIns="69971" bIns="69971" rtlCol="0" anchor="ctr">
            <a:spAutoFit/>
          </a:bodyPr>
          <a:lstStyle/>
          <a:p>
            <a:pPr>
              <a:lnSpc>
                <a:spcPts val="1500"/>
              </a:lnSpc>
            </a:pPr>
            <a:r>
              <a:rPr lang="ja-JP" altLang="en-US" sz="1400" b="1" dirty="0">
                <a:latin typeface="Meiryo UI" panose="020B0604030504040204" pitchFamily="50" charset="-128"/>
                <a:ea typeface="Meiryo UI" panose="020B0604030504040204" pitchFamily="50" charset="-128"/>
              </a:rPr>
              <a:t>利用者の皆さんのお名前を記載する関係上、個人情報保護について事業所ごとの取り決めにご留意いただいた上、申し込みをお願いいたします</a:t>
            </a:r>
            <a:endParaRPr lang="en-US" altLang="ja-JP" sz="1400" b="1" dirty="0">
              <a:latin typeface="Meiryo UI" panose="020B0604030504040204" pitchFamily="50" charset="-128"/>
              <a:ea typeface="Meiryo UI" panose="020B0604030504040204" pitchFamily="50" charset="-128"/>
            </a:endParaRPr>
          </a:p>
          <a:p>
            <a:pPr>
              <a:lnSpc>
                <a:spcPts val="1500"/>
              </a:lnSpc>
            </a:pPr>
            <a:r>
              <a:rPr lang="ja-JP" altLang="en-US" sz="1400" b="1" dirty="0">
                <a:latin typeface="Meiryo UI" panose="020B0604030504040204" pitchFamily="50" charset="-128"/>
                <a:ea typeface="Meiryo UI" panose="020B0604030504040204" pitchFamily="50" charset="-128"/>
              </a:rPr>
              <a:t>  　　＜事務局＞</a:t>
            </a:r>
            <a:r>
              <a:rPr lang="ja-JP" altLang="ja-JP" sz="1400" b="1" dirty="0">
                <a:latin typeface="Meiryo UI" panose="020B0604030504040204" pitchFamily="50" charset="-128"/>
                <a:ea typeface="Meiryo UI" panose="020B0604030504040204" pitchFamily="50" charset="-128"/>
              </a:rPr>
              <a:t>十勝障がい者就業・生活支援センターだいち</a:t>
            </a:r>
          </a:p>
          <a:p>
            <a:pPr>
              <a:lnSpc>
                <a:spcPts val="1500"/>
              </a:lnSpc>
            </a:pPr>
            <a:r>
              <a:rPr lang="ja-JP" altLang="en-US" sz="1400" b="1" dirty="0">
                <a:latin typeface="Meiryo UI" panose="020B0604030504040204" pitchFamily="50" charset="-128"/>
                <a:ea typeface="Meiryo UI" panose="020B0604030504040204" pitchFamily="50" charset="-128"/>
              </a:rPr>
              <a:t>　　　　　　　　　   </a:t>
            </a:r>
            <a:r>
              <a:rPr lang="ja-JP" altLang="ja-JP"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080-0016</a:t>
            </a:r>
            <a:r>
              <a:rPr lang="ja-JP" altLang="ja-JP" sz="1400" b="1" dirty="0">
                <a:latin typeface="Meiryo UI" panose="020B0604030504040204" pitchFamily="50" charset="-128"/>
                <a:ea typeface="Meiryo UI" panose="020B0604030504040204" pitchFamily="50" charset="-128"/>
              </a:rPr>
              <a:t>　帯広市西</a:t>
            </a:r>
            <a:r>
              <a:rPr lang="en-US" altLang="ja-JP" sz="1400" b="1" dirty="0">
                <a:latin typeface="Meiryo UI" panose="020B0604030504040204" pitchFamily="50" charset="-128"/>
                <a:ea typeface="Meiryo UI" panose="020B0604030504040204" pitchFamily="50" charset="-128"/>
              </a:rPr>
              <a:t>6</a:t>
            </a:r>
            <a:r>
              <a:rPr lang="ja-JP" altLang="ja-JP" sz="1400" b="1" dirty="0">
                <a:latin typeface="Meiryo UI" panose="020B0604030504040204" pitchFamily="50" charset="-128"/>
                <a:ea typeface="Meiryo UI" panose="020B0604030504040204" pitchFamily="50" charset="-128"/>
              </a:rPr>
              <a:t>条南</a:t>
            </a:r>
            <a:r>
              <a:rPr lang="en-US" altLang="ja-JP" sz="1400" b="1" dirty="0">
                <a:latin typeface="Meiryo UI" panose="020B0604030504040204" pitchFamily="50" charset="-128"/>
                <a:ea typeface="Meiryo UI" panose="020B0604030504040204" pitchFamily="50" charset="-128"/>
              </a:rPr>
              <a:t>6</a:t>
            </a:r>
            <a:r>
              <a:rPr lang="ja-JP" altLang="ja-JP" sz="1400" b="1" dirty="0">
                <a:latin typeface="Meiryo UI" panose="020B0604030504040204" pitchFamily="50" charset="-128"/>
                <a:ea typeface="Meiryo UI" panose="020B0604030504040204" pitchFamily="50" charset="-128"/>
              </a:rPr>
              <a:t>丁目</a:t>
            </a:r>
            <a:r>
              <a:rPr lang="en-US" altLang="ja-JP" sz="1400" b="1" dirty="0">
                <a:latin typeface="Meiryo UI" panose="020B0604030504040204" pitchFamily="50" charset="-128"/>
                <a:ea typeface="Meiryo UI" panose="020B0604030504040204" pitchFamily="50" charset="-128"/>
              </a:rPr>
              <a:t>3</a:t>
            </a:r>
            <a:r>
              <a:rPr lang="ja-JP" altLang="ja-JP" sz="1400" b="1" dirty="0">
                <a:latin typeface="Meiryo UI" panose="020B0604030504040204" pitchFamily="50" charset="-128"/>
                <a:ea typeface="Meiryo UI" panose="020B0604030504040204" pitchFamily="50" charset="-128"/>
              </a:rPr>
              <a:t>ソネビル</a:t>
            </a:r>
            <a:r>
              <a:rPr lang="en-US" altLang="ja-JP" sz="1400" b="1" dirty="0">
                <a:latin typeface="Meiryo UI" panose="020B0604030504040204" pitchFamily="50" charset="-128"/>
                <a:ea typeface="Meiryo UI" panose="020B0604030504040204" pitchFamily="50" charset="-128"/>
              </a:rPr>
              <a:t>2F</a:t>
            </a:r>
            <a:endParaRPr lang="ja-JP" altLang="ja-JP" sz="1400" b="1" dirty="0">
              <a:latin typeface="Meiryo UI" panose="020B0604030504040204" pitchFamily="50" charset="-128"/>
              <a:ea typeface="Meiryo UI" panose="020B0604030504040204" pitchFamily="50" charset="-128"/>
            </a:endParaRPr>
          </a:p>
          <a:p>
            <a:pPr>
              <a:lnSpc>
                <a:spcPts val="1500"/>
              </a:lnSpc>
            </a:pPr>
            <a:r>
              <a:rPr lang="ja-JP" altLang="en-US" sz="1400" b="1" dirty="0">
                <a:latin typeface="Meiryo UI" panose="020B0604030504040204" pitchFamily="50" charset="-128"/>
                <a:ea typeface="Meiryo UI" panose="020B0604030504040204" pitchFamily="50" charset="-128"/>
              </a:rPr>
              <a:t>　　　　　　　　　   </a:t>
            </a:r>
            <a:r>
              <a:rPr lang="en-US" altLang="ja-JP" sz="1400" b="1" dirty="0">
                <a:latin typeface="Meiryo UI" panose="020B0604030504040204" pitchFamily="50" charset="-128"/>
                <a:ea typeface="Meiryo UI" panose="020B0604030504040204" pitchFamily="50" charset="-128"/>
              </a:rPr>
              <a:t>TEL</a:t>
            </a:r>
            <a:r>
              <a:rPr lang="ja-JP" altLang="en-US" sz="1400" b="1" dirty="0">
                <a:latin typeface="Meiryo UI" panose="020B0604030504040204" pitchFamily="50" charset="-128"/>
                <a:ea typeface="Meiryo UI" panose="020B0604030504040204" pitchFamily="50" charset="-128"/>
              </a:rPr>
              <a:t> </a:t>
            </a:r>
            <a:r>
              <a:rPr lang="en-US" altLang="ja-JP" sz="1400" b="1" dirty="0">
                <a:latin typeface="Meiryo UI" panose="020B0604030504040204" pitchFamily="50" charset="-128"/>
                <a:ea typeface="Meiryo UI" panose="020B0604030504040204" pitchFamily="50" charset="-128"/>
              </a:rPr>
              <a:t>: 0155-24-8989</a:t>
            </a:r>
            <a:r>
              <a:rPr lang="ja-JP" altLang="en-US" sz="1400" b="1" dirty="0">
                <a:latin typeface="Meiryo UI" panose="020B0604030504040204" pitchFamily="50" charset="-128"/>
                <a:ea typeface="Meiryo UI" panose="020B0604030504040204" pitchFamily="50" charset="-128"/>
              </a:rPr>
              <a:t> </a:t>
            </a:r>
            <a:r>
              <a:rPr lang="en-US" altLang="ja-JP" sz="1400" b="1" dirty="0">
                <a:latin typeface="Meiryo UI" panose="020B0604030504040204" pitchFamily="50" charset="-128"/>
                <a:ea typeface="Meiryo UI" panose="020B0604030504040204" pitchFamily="50" charset="-128"/>
              </a:rPr>
              <a:t> </a:t>
            </a:r>
            <a:r>
              <a:rPr lang="ja-JP" altLang="en-US" sz="1400" b="1" dirty="0">
                <a:latin typeface="Meiryo UI" panose="020B0604030504040204" pitchFamily="50" charset="-128"/>
                <a:ea typeface="Meiryo UI" panose="020B0604030504040204" pitchFamily="50" charset="-128"/>
              </a:rPr>
              <a:t>・  </a:t>
            </a:r>
            <a:r>
              <a:rPr lang="en-US" altLang="ja-JP" sz="1400" b="1" dirty="0">
                <a:latin typeface="Meiryo UI" panose="020B0604030504040204" pitchFamily="50" charset="-128"/>
                <a:ea typeface="Meiryo UI" panose="020B0604030504040204" pitchFamily="50" charset="-128"/>
              </a:rPr>
              <a:t>FAX</a:t>
            </a:r>
            <a:r>
              <a:rPr lang="ja-JP" altLang="en-US" sz="1400" b="1" dirty="0">
                <a:latin typeface="Meiryo UI" panose="020B0604030504040204" pitchFamily="50" charset="-128"/>
                <a:ea typeface="Meiryo UI" panose="020B0604030504040204" pitchFamily="50" charset="-128"/>
              </a:rPr>
              <a:t> </a:t>
            </a:r>
            <a:r>
              <a:rPr lang="en-US" altLang="ja-JP"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 </a:t>
            </a:r>
            <a:r>
              <a:rPr lang="en-US" altLang="ja-JP" sz="1400" b="1" dirty="0">
                <a:latin typeface="Meiryo UI" panose="020B0604030504040204" pitchFamily="50" charset="-128"/>
                <a:ea typeface="Meiryo UI" panose="020B0604030504040204" pitchFamily="50" charset="-128"/>
              </a:rPr>
              <a:t>0155-20-7367</a:t>
            </a:r>
          </a:p>
        </p:txBody>
      </p:sp>
      <p:sp>
        <p:nvSpPr>
          <p:cNvPr id="6" name="正方形/長方形 5">
            <a:extLst>
              <a:ext uri="{FF2B5EF4-FFF2-40B4-BE49-F238E27FC236}">
                <a16:creationId xmlns:a16="http://schemas.microsoft.com/office/drawing/2014/main" id="{558ADC65-1221-47CB-AAA4-EC5A1495854C}"/>
              </a:ext>
            </a:extLst>
          </p:cNvPr>
          <p:cNvSpPr/>
          <p:nvPr/>
        </p:nvSpPr>
        <p:spPr>
          <a:xfrm>
            <a:off x="467459" y="362590"/>
            <a:ext cx="6667863" cy="1012100"/>
          </a:xfrm>
          <a:prstGeom prst="rect">
            <a:avLst/>
          </a:prstGeom>
          <a:solidFill>
            <a:schemeClr val="accent6">
              <a:lumMod val="60000"/>
              <a:lumOff val="40000"/>
            </a:schemeClr>
          </a:solidFill>
        </p:spPr>
        <p:txBody>
          <a:bodyPr wrap="square" lIns="88864" tIns="44432" rIns="88864" bIns="44432">
            <a:spAutoFit/>
          </a:bodyPr>
          <a:lstStyle/>
          <a:p>
            <a:pPr algn="ctr">
              <a:lnSpc>
                <a:spcPts val="2500"/>
              </a:lnSpc>
            </a:pPr>
            <a:r>
              <a:rPr lang="ja-JP" altLang="en-US" sz="3110" b="1" dirty="0">
                <a:ln w="22225">
                  <a:solidFill>
                    <a:schemeClr val="accent2"/>
                  </a:solidFill>
                  <a:prstDash val="solid"/>
                </a:ln>
                <a:solidFill>
                  <a:srgbClr val="C00000"/>
                </a:solidFill>
                <a:latin typeface="HGP創英角ﾎﾟｯﾌﾟ体" panose="040B0A00000000000000" pitchFamily="50" charset="-128"/>
                <a:ea typeface="HGP創英角ﾎﾟｯﾌﾟ体" panose="040B0A00000000000000" pitchFamily="50" charset="-128"/>
              </a:rPr>
              <a:t>「仕事の魅力発見フェス」申し込み用紙</a:t>
            </a:r>
            <a:r>
              <a:rPr lang="ja-JP" altLang="en-US" sz="2400" b="1" dirty="0">
                <a:latin typeface="Meiryo UI" panose="020B0604030504040204" pitchFamily="50" charset="-128"/>
                <a:ea typeface="Meiryo UI" panose="020B0604030504040204" pitchFamily="50" charset="-128"/>
              </a:rPr>
              <a:t>  </a:t>
            </a:r>
            <a:r>
              <a:rPr lang="en-US" altLang="ja-JP" sz="2000" b="1" dirty="0">
                <a:latin typeface="Meiryo UI" panose="020B0604030504040204" pitchFamily="50" charset="-128"/>
                <a:ea typeface="Meiryo UI" panose="020B0604030504040204" pitchFamily="50" charset="-128"/>
              </a:rPr>
              <a:t>Email</a:t>
            </a:r>
            <a:r>
              <a:rPr lang="ja-JP" altLang="en-US" sz="2000" b="1" dirty="0">
                <a:latin typeface="Meiryo UI" panose="020B0604030504040204" pitchFamily="50" charset="-128"/>
                <a:ea typeface="Meiryo UI" panose="020B0604030504040204" pitchFamily="50" charset="-128"/>
              </a:rPr>
              <a:t> </a:t>
            </a:r>
            <a:r>
              <a:rPr lang="en-US" altLang="ja-JP" sz="2000" b="1" dirty="0">
                <a:latin typeface="Meiryo UI" panose="020B0604030504040204" pitchFamily="50" charset="-128"/>
                <a:ea typeface="Meiryo UI" panose="020B0604030504040204" pitchFamily="50" charset="-128"/>
              </a:rPr>
              <a:t>: </a:t>
            </a:r>
            <a:r>
              <a:rPr lang="en-US" altLang="ja-JP" sz="2800" u="sng" dirty="0">
                <a:solidFill>
                  <a:srgbClr val="0563C1"/>
                </a:solidFill>
                <a:latin typeface="Calibri" panose="020F0502020204030204" pitchFamily="34" charset="0"/>
                <a:ea typeface="游ゴシック" panose="020B0400000000000000" pitchFamily="50" charset="-128"/>
              </a:rPr>
              <a:t>daichi-kensyuu@keisei-kai.jp</a:t>
            </a:r>
            <a:r>
              <a:rPr lang="ja-JP" altLang="en-US" sz="2800" u="sng" dirty="0">
                <a:solidFill>
                  <a:srgbClr val="0563C1"/>
                </a:solidFill>
                <a:effectLst/>
                <a:latin typeface="Calibri" panose="020F0502020204030204" pitchFamily="34" charset="0"/>
                <a:ea typeface="游ゴシック" panose="020B0400000000000000" pitchFamily="50" charset="-128"/>
              </a:rPr>
              <a:t>　</a:t>
            </a:r>
            <a:endParaRPr lang="en-US" altLang="ja-JP" sz="2800" u="sng" dirty="0">
              <a:solidFill>
                <a:srgbClr val="0563C1"/>
              </a:solidFill>
              <a:effectLst/>
              <a:latin typeface="Calibri" panose="020F0502020204030204" pitchFamily="34" charset="0"/>
              <a:ea typeface="游ゴシック" panose="020B0400000000000000" pitchFamily="50" charset="-128"/>
            </a:endParaRPr>
          </a:p>
          <a:p>
            <a:pPr algn="ctr">
              <a:lnSpc>
                <a:spcPts val="2500"/>
              </a:lnSpc>
            </a:pPr>
            <a:r>
              <a:rPr lang="ja-JP" altLang="en-US" sz="1600" b="1" u="sng" dirty="0">
                <a:solidFill>
                  <a:srgbClr val="C00000"/>
                </a:solidFill>
                <a:latin typeface="Meiryo UI" panose="020B0604030504040204" pitchFamily="50" charset="-128"/>
                <a:ea typeface="Meiryo UI" panose="020B0604030504040204" pitchFamily="50" charset="-128"/>
              </a:rPr>
              <a:t>参加者管理の都合上、メールでの申し込みにご協力ください</a:t>
            </a:r>
            <a:endParaRPr lang="en-US" altLang="ja-JP" sz="1400" b="1" dirty="0">
              <a:solidFill>
                <a:srgbClr val="C00000"/>
              </a:solidFill>
              <a:latin typeface="Meiryo UI" panose="020B0604030504040204" pitchFamily="50" charset="-128"/>
              <a:ea typeface="Meiryo UI" panose="020B0604030504040204" pitchFamily="50" charset="-128"/>
            </a:endParaRPr>
          </a:p>
        </p:txBody>
      </p:sp>
      <p:graphicFrame>
        <p:nvGraphicFramePr>
          <p:cNvPr id="7" name="表 7">
            <a:extLst>
              <a:ext uri="{FF2B5EF4-FFF2-40B4-BE49-F238E27FC236}">
                <a16:creationId xmlns:a16="http://schemas.microsoft.com/office/drawing/2014/main" id="{FF17E9C7-B698-4EA7-865A-20AC771C64A4}"/>
              </a:ext>
            </a:extLst>
          </p:cNvPr>
          <p:cNvGraphicFramePr>
            <a:graphicFrameLocks noGrp="1"/>
          </p:cNvGraphicFramePr>
          <p:nvPr>
            <p:extLst>
              <p:ext uri="{D42A27DB-BD31-4B8C-83A1-F6EECF244321}">
                <p14:modId xmlns:p14="http://schemas.microsoft.com/office/powerpoint/2010/main" val="1760280146"/>
              </p:ext>
            </p:extLst>
          </p:nvPr>
        </p:nvGraphicFramePr>
        <p:xfrm>
          <a:off x="463771" y="4894345"/>
          <a:ext cx="6697427" cy="2415387"/>
        </p:xfrm>
        <a:graphic>
          <a:graphicData uri="http://schemas.openxmlformats.org/drawingml/2006/table">
            <a:tbl>
              <a:tblPr firstRow="1" bandRow="1">
                <a:tableStyleId>{5940675A-B579-460E-94D1-54222C63F5DA}</a:tableStyleId>
              </a:tblPr>
              <a:tblGrid>
                <a:gridCol w="2400079">
                  <a:extLst>
                    <a:ext uri="{9D8B030D-6E8A-4147-A177-3AD203B41FA5}">
                      <a16:colId xmlns:a16="http://schemas.microsoft.com/office/drawing/2014/main" val="1117953913"/>
                    </a:ext>
                  </a:extLst>
                </a:gridCol>
                <a:gridCol w="2515163">
                  <a:extLst>
                    <a:ext uri="{9D8B030D-6E8A-4147-A177-3AD203B41FA5}">
                      <a16:colId xmlns:a16="http://schemas.microsoft.com/office/drawing/2014/main" val="3666919535"/>
                    </a:ext>
                  </a:extLst>
                </a:gridCol>
                <a:gridCol w="1782185">
                  <a:extLst>
                    <a:ext uri="{9D8B030D-6E8A-4147-A177-3AD203B41FA5}">
                      <a16:colId xmlns:a16="http://schemas.microsoft.com/office/drawing/2014/main" val="1720664125"/>
                    </a:ext>
                  </a:extLst>
                </a:gridCol>
              </a:tblGrid>
              <a:tr h="327998">
                <a:tc>
                  <a:txBody>
                    <a:bodyPr/>
                    <a:lstStyle/>
                    <a:p>
                      <a:pPr algn="ctr"/>
                      <a:r>
                        <a:rPr kumimoji="1" lang="ja-JP" altLang="en-US" sz="1600" b="0" dirty="0">
                          <a:latin typeface="HGP創英角ｺﾞｼｯｸUB" panose="020B0900000000000000" pitchFamily="50" charset="-128"/>
                          <a:ea typeface="HGP創英角ｺﾞｼｯｸUB" panose="020B0900000000000000" pitchFamily="50" charset="-128"/>
                        </a:rPr>
                        <a:t>体験参加者　氏名</a:t>
                      </a:r>
                    </a:p>
                  </a:txBody>
                  <a:tcPr marL="88864" marR="88864" marT="44432" marB="44432" anchor="ctr">
                    <a:solidFill>
                      <a:srgbClr val="FDEADA"/>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600" b="0" dirty="0">
                          <a:latin typeface="HGP創英角ｺﾞｼｯｸUB" panose="020B0900000000000000" pitchFamily="50" charset="-128"/>
                          <a:ea typeface="HGP創英角ｺﾞｼｯｸUB" panose="020B0900000000000000" pitchFamily="50" charset="-128"/>
                        </a:rPr>
                        <a:t>居住市町村名</a:t>
                      </a:r>
                    </a:p>
                  </a:txBody>
                  <a:tcPr marL="88864" marR="88864" marT="44432" marB="44432" anchor="ctr">
                    <a:solidFill>
                      <a:schemeClr val="accent6">
                        <a:lumMod val="20000"/>
                        <a:lumOff val="80000"/>
                      </a:schemeClr>
                    </a:solidFill>
                  </a:tcPr>
                </a:tc>
                <a:tc>
                  <a:txBody>
                    <a:bodyPr/>
                    <a:lstStyle/>
                    <a:p>
                      <a:pPr algn="ctr"/>
                      <a:r>
                        <a:rPr kumimoji="1" lang="ja-JP" altLang="en-US" sz="1600" b="0" dirty="0">
                          <a:latin typeface="HGP創英角ｺﾞｼｯｸUB" panose="020B0900000000000000" pitchFamily="50" charset="-128"/>
                          <a:ea typeface="HGP創英角ｺﾞｼｯｸUB" panose="020B0900000000000000" pitchFamily="50" charset="-128"/>
                        </a:rPr>
                        <a:t>希望時間</a:t>
                      </a:r>
                    </a:p>
                  </a:txBody>
                  <a:tcPr marL="88864" marR="88864" marT="44432" marB="44432" anchor="ctr">
                    <a:solidFill>
                      <a:schemeClr val="accent6">
                        <a:lumMod val="20000"/>
                        <a:lumOff val="80000"/>
                      </a:schemeClr>
                    </a:solidFill>
                  </a:tcPr>
                </a:tc>
                <a:extLst>
                  <a:ext uri="{0D108BD9-81ED-4DB2-BD59-A6C34878D82A}">
                    <a16:rowId xmlns:a16="http://schemas.microsoft.com/office/drawing/2014/main" val="4051657362"/>
                  </a:ext>
                </a:extLst>
              </a:tr>
              <a:tr h="358046">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600" b="0" dirty="0">
                        <a:latin typeface="HGP創英角ｺﾞｼｯｸUB" panose="020B0900000000000000" pitchFamily="50" charset="-128"/>
                        <a:ea typeface="HGP創英角ｺﾞｼｯｸUB" panose="020B0900000000000000" pitchFamily="50" charset="-128"/>
                      </a:endParaRPr>
                    </a:p>
                  </a:txBody>
                  <a:tcPr marL="88864" marR="88864" marT="44432" marB="44432"/>
                </a:tc>
                <a:tc>
                  <a:txBody>
                    <a:bodyPr/>
                    <a:lstStyle/>
                    <a:p>
                      <a:endParaRPr kumimoji="1" lang="ja-JP" altLang="en-US" sz="1600" dirty="0"/>
                    </a:p>
                  </a:txBody>
                  <a:tcPr marL="88864" marR="88864" marT="44432" marB="44432"/>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600" b="1" dirty="0"/>
                        <a:t>AM  /</a:t>
                      </a:r>
                      <a:r>
                        <a:rPr kumimoji="1" lang="ja-JP" altLang="en-US" sz="1600" b="1" dirty="0"/>
                        <a:t>　</a:t>
                      </a:r>
                      <a:r>
                        <a:rPr kumimoji="1" lang="en-US" altLang="ja-JP" sz="1600" b="1" dirty="0"/>
                        <a:t>PM</a:t>
                      </a:r>
                      <a:endParaRPr kumimoji="1" lang="ja-JP" altLang="en-US" sz="1600" b="1" dirty="0"/>
                    </a:p>
                  </a:txBody>
                  <a:tcPr marL="88864" marR="88864" marT="44432" marB="44432"/>
                </a:tc>
                <a:extLst>
                  <a:ext uri="{0D108BD9-81ED-4DB2-BD59-A6C34878D82A}">
                    <a16:rowId xmlns:a16="http://schemas.microsoft.com/office/drawing/2014/main" val="1674239263"/>
                  </a:ext>
                </a:extLst>
              </a:tr>
              <a:tr h="327998">
                <a:tc>
                  <a:txBody>
                    <a:bodyPr/>
                    <a:lstStyle/>
                    <a:p>
                      <a:endParaRPr kumimoji="1" lang="ja-JP" altLang="en-US" sz="1600" dirty="0"/>
                    </a:p>
                  </a:txBody>
                  <a:tcPr marL="88864" marR="88864" marT="44432" marB="44432"/>
                </a:tc>
                <a:tc>
                  <a:txBody>
                    <a:bodyPr/>
                    <a:lstStyle/>
                    <a:p>
                      <a:endParaRPr kumimoji="1" lang="ja-JP" altLang="en-US" sz="1600" dirty="0"/>
                    </a:p>
                  </a:txBody>
                  <a:tcPr marL="88864" marR="88864" marT="44432" marB="44432"/>
                </a:tc>
                <a:tc>
                  <a:txBody>
                    <a:bodyPr/>
                    <a:lstStyle/>
                    <a:p>
                      <a:pPr algn="ctr"/>
                      <a:r>
                        <a:rPr kumimoji="1" lang="en-US" altLang="ja-JP" sz="1600" b="1" dirty="0"/>
                        <a:t>AM  /</a:t>
                      </a:r>
                      <a:r>
                        <a:rPr kumimoji="1" lang="ja-JP" altLang="en-US" sz="1600" b="1" dirty="0"/>
                        <a:t>　</a:t>
                      </a:r>
                      <a:r>
                        <a:rPr kumimoji="1" lang="en-US" altLang="ja-JP" sz="1600" b="1" dirty="0"/>
                        <a:t>PM</a:t>
                      </a:r>
                      <a:endParaRPr kumimoji="1" lang="ja-JP" altLang="en-US" sz="1600" b="1" dirty="0"/>
                    </a:p>
                  </a:txBody>
                  <a:tcPr marL="88864" marR="88864" marT="44432" marB="44432"/>
                </a:tc>
                <a:extLst>
                  <a:ext uri="{0D108BD9-81ED-4DB2-BD59-A6C34878D82A}">
                    <a16:rowId xmlns:a16="http://schemas.microsoft.com/office/drawing/2014/main" val="4254278380"/>
                  </a:ext>
                </a:extLst>
              </a:tr>
              <a:tr h="348101">
                <a:tc>
                  <a:txBody>
                    <a:bodyPr/>
                    <a:lstStyle/>
                    <a:p>
                      <a:pPr algn="ctr"/>
                      <a:r>
                        <a:rPr kumimoji="1" lang="ja-JP" altLang="en-US" sz="1600" b="0" dirty="0">
                          <a:latin typeface="HGP創英角ｺﾞｼｯｸUB" panose="020B0900000000000000" pitchFamily="50" charset="-128"/>
                          <a:ea typeface="HGP創英角ｺﾞｼｯｸUB" panose="020B0900000000000000" pitchFamily="50" charset="-128"/>
                        </a:rPr>
                        <a:t>見学参加者　氏名</a:t>
                      </a:r>
                    </a:p>
                  </a:txBody>
                  <a:tcPr marL="88864" marR="88864" marT="44432" marB="44432">
                    <a:solidFill>
                      <a:srgbClr val="FDEADA"/>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600" b="0" dirty="0">
                          <a:latin typeface="HGP創英角ｺﾞｼｯｸUB" panose="020B0900000000000000" pitchFamily="50" charset="-128"/>
                          <a:ea typeface="HGP創英角ｺﾞｼｯｸUB" panose="020B0900000000000000" pitchFamily="50" charset="-128"/>
                        </a:rPr>
                        <a:t>居住市町村名</a:t>
                      </a:r>
                    </a:p>
                  </a:txBody>
                  <a:tcPr marL="88864" marR="88864" marT="44432" marB="44432">
                    <a:solidFill>
                      <a:srgbClr val="FDEADA"/>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600" b="0" dirty="0">
                          <a:latin typeface="HGP創英角ｺﾞｼｯｸUB" panose="020B0900000000000000" pitchFamily="50" charset="-128"/>
                          <a:ea typeface="HGP創英角ｺﾞｼｯｸUB" panose="020B0900000000000000" pitchFamily="50" charset="-128"/>
                        </a:rPr>
                        <a:t>希望時間</a:t>
                      </a:r>
                    </a:p>
                  </a:txBody>
                  <a:tcPr marL="88864" marR="88864" marT="44432" marB="44432">
                    <a:solidFill>
                      <a:srgbClr val="FDEADA"/>
                    </a:solidFill>
                  </a:tcPr>
                </a:tc>
                <a:extLst>
                  <a:ext uri="{0D108BD9-81ED-4DB2-BD59-A6C34878D82A}">
                    <a16:rowId xmlns:a16="http://schemas.microsoft.com/office/drawing/2014/main" val="4147265546"/>
                  </a:ext>
                </a:extLst>
              </a:tr>
              <a:tr h="343022">
                <a:tc>
                  <a:txBody>
                    <a:bodyPr/>
                    <a:lstStyle/>
                    <a:p>
                      <a:endParaRPr kumimoji="1" lang="ja-JP" altLang="en-US" sz="1700" dirty="0"/>
                    </a:p>
                  </a:txBody>
                  <a:tcPr marL="88864" marR="88864" marT="44432" marB="44432"/>
                </a:tc>
                <a:tc>
                  <a:txBody>
                    <a:bodyPr/>
                    <a:lstStyle/>
                    <a:p>
                      <a:endParaRPr kumimoji="1" lang="ja-JP" altLang="en-US" sz="1700" dirty="0"/>
                    </a:p>
                  </a:txBody>
                  <a:tcPr marL="88864" marR="88864" marT="44432" marB="44432"/>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600" b="1"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AM  /</a:t>
                      </a:r>
                      <a:r>
                        <a:rPr kumimoji="1" lang="ja-JP" altLang="en-US" sz="1600" b="1"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1600" b="1"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PM</a:t>
                      </a:r>
                      <a:endParaRPr kumimoji="1" lang="ja-JP" altLang="en-US" sz="1600" b="1"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txBody>
                  <a:tcPr marL="88864" marR="88864" marT="44432" marB="44432"/>
                </a:tc>
                <a:extLst>
                  <a:ext uri="{0D108BD9-81ED-4DB2-BD59-A6C34878D82A}">
                    <a16:rowId xmlns:a16="http://schemas.microsoft.com/office/drawing/2014/main" val="1696366051"/>
                  </a:ext>
                </a:extLst>
              </a:tr>
              <a:tr h="343022">
                <a:tc>
                  <a:txBody>
                    <a:bodyPr/>
                    <a:lstStyle/>
                    <a:p>
                      <a:endParaRPr kumimoji="1" lang="en-US" altLang="ja-JP" sz="1700" dirty="0"/>
                    </a:p>
                  </a:txBody>
                  <a:tcPr marL="88864" marR="88864" marT="44432" marB="44432"/>
                </a:tc>
                <a:tc>
                  <a:txBody>
                    <a:bodyPr/>
                    <a:lstStyle/>
                    <a:p>
                      <a:endParaRPr kumimoji="1" lang="en-US" altLang="ja-JP" sz="1700" dirty="0"/>
                    </a:p>
                  </a:txBody>
                  <a:tcPr marL="88864" marR="88864" marT="44432" marB="44432"/>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600" b="1"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AM  /</a:t>
                      </a:r>
                      <a:r>
                        <a:rPr kumimoji="1" lang="ja-JP" altLang="en-US" sz="1600" b="1"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1600" b="1"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PM</a:t>
                      </a:r>
                      <a:endParaRPr kumimoji="1" lang="ja-JP" altLang="en-US" sz="1600" b="1"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txBody>
                  <a:tcPr marL="88864" marR="88864" marT="44432" marB="44432"/>
                </a:tc>
                <a:extLst>
                  <a:ext uri="{0D108BD9-81ED-4DB2-BD59-A6C34878D82A}">
                    <a16:rowId xmlns:a16="http://schemas.microsoft.com/office/drawing/2014/main" val="122989272"/>
                  </a:ext>
                </a:extLst>
              </a:tr>
              <a:tr h="343022">
                <a:tc>
                  <a:txBody>
                    <a:bodyPr/>
                    <a:lstStyle/>
                    <a:p>
                      <a:endParaRPr kumimoji="1" lang="en-US" altLang="ja-JP" sz="1700" dirty="0"/>
                    </a:p>
                  </a:txBody>
                  <a:tcPr marL="88864" marR="88864" marT="44432" marB="44432"/>
                </a:tc>
                <a:tc>
                  <a:txBody>
                    <a:bodyPr/>
                    <a:lstStyle/>
                    <a:p>
                      <a:endParaRPr kumimoji="1" lang="en-US" altLang="ja-JP" sz="1700" dirty="0"/>
                    </a:p>
                  </a:txBody>
                  <a:tcPr marL="88864" marR="88864" marT="44432" marB="44432"/>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600" b="1"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AM  /</a:t>
                      </a:r>
                      <a:r>
                        <a:rPr kumimoji="1" lang="ja-JP" altLang="en-US" sz="1600" b="1"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1600" b="1"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PM</a:t>
                      </a:r>
                      <a:endParaRPr kumimoji="1" lang="ja-JP" altLang="en-US" sz="1600" b="1"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txBody>
                  <a:tcPr marL="88864" marR="88864" marT="44432" marB="44432"/>
                </a:tc>
                <a:extLst>
                  <a:ext uri="{0D108BD9-81ED-4DB2-BD59-A6C34878D82A}">
                    <a16:rowId xmlns:a16="http://schemas.microsoft.com/office/drawing/2014/main" val="521647162"/>
                  </a:ext>
                </a:extLst>
              </a:tr>
            </a:tbl>
          </a:graphicData>
        </a:graphic>
      </p:graphicFrame>
      <p:sp>
        <p:nvSpPr>
          <p:cNvPr id="9" name="テキスト ボックス 8">
            <a:extLst>
              <a:ext uri="{FF2B5EF4-FFF2-40B4-BE49-F238E27FC236}">
                <a16:creationId xmlns:a16="http://schemas.microsoft.com/office/drawing/2014/main" id="{9D25557C-0B18-4FB6-8D37-D7E6F72E7D12}"/>
              </a:ext>
            </a:extLst>
          </p:cNvPr>
          <p:cNvSpPr txBox="1"/>
          <p:nvPr/>
        </p:nvSpPr>
        <p:spPr>
          <a:xfrm>
            <a:off x="385146" y="3192163"/>
            <a:ext cx="7076831" cy="361509"/>
          </a:xfrm>
          <a:prstGeom prst="rect">
            <a:avLst/>
          </a:prstGeom>
          <a:noFill/>
        </p:spPr>
        <p:txBody>
          <a:bodyPr wrap="square" rtlCol="0">
            <a:spAutoFit/>
          </a:bodyPr>
          <a:lstStyle/>
          <a:p>
            <a:r>
              <a:rPr lang="ja-JP" altLang="en-US" sz="1749" dirty="0">
                <a:ln>
                  <a:solidFill>
                    <a:schemeClr val="accent5">
                      <a:lumMod val="50000"/>
                    </a:schemeClr>
                  </a:solidFill>
                </a:ln>
                <a:solidFill>
                  <a:sysClr val="windowText" lastClr="000000"/>
                </a:solidFill>
              </a:rPr>
              <a:t>担当参加者名を下記にお書きください（企業・福祉サービス事業所共通）</a:t>
            </a:r>
          </a:p>
        </p:txBody>
      </p:sp>
      <p:graphicFrame>
        <p:nvGraphicFramePr>
          <p:cNvPr id="11" name="表 11">
            <a:extLst>
              <a:ext uri="{FF2B5EF4-FFF2-40B4-BE49-F238E27FC236}">
                <a16:creationId xmlns:a16="http://schemas.microsoft.com/office/drawing/2014/main" id="{932EA8AB-2734-4326-8088-AAFEE86F361D}"/>
              </a:ext>
            </a:extLst>
          </p:cNvPr>
          <p:cNvGraphicFramePr>
            <a:graphicFrameLocks noGrp="1"/>
          </p:cNvGraphicFramePr>
          <p:nvPr>
            <p:extLst>
              <p:ext uri="{D42A27DB-BD31-4B8C-83A1-F6EECF244321}">
                <p14:modId xmlns:p14="http://schemas.microsoft.com/office/powerpoint/2010/main" val="3668131927"/>
              </p:ext>
            </p:extLst>
          </p:nvPr>
        </p:nvGraphicFramePr>
        <p:xfrm>
          <a:off x="469014" y="2573908"/>
          <a:ext cx="6654734" cy="546064"/>
        </p:xfrm>
        <a:graphic>
          <a:graphicData uri="http://schemas.openxmlformats.org/drawingml/2006/table">
            <a:tbl>
              <a:tblPr firstRow="1" bandRow="1">
                <a:tableStyleId>{5940675A-B579-460E-94D1-54222C63F5DA}</a:tableStyleId>
              </a:tblPr>
              <a:tblGrid>
                <a:gridCol w="2407614">
                  <a:extLst>
                    <a:ext uri="{9D8B030D-6E8A-4147-A177-3AD203B41FA5}">
                      <a16:colId xmlns:a16="http://schemas.microsoft.com/office/drawing/2014/main" val="4159797340"/>
                    </a:ext>
                  </a:extLst>
                </a:gridCol>
                <a:gridCol w="2425622">
                  <a:extLst>
                    <a:ext uri="{9D8B030D-6E8A-4147-A177-3AD203B41FA5}">
                      <a16:colId xmlns:a16="http://schemas.microsoft.com/office/drawing/2014/main" val="3748305369"/>
                    </a:ext>
                  </a:extLst>
                </a:gridCol>
                <a:gridCol w="1821498">
                  <a:extLst>
                    <a:ext uri="{9D8B030D-6E8A-4147-A177-3AD203B41FA5}">
                      <a16:colId xmlns:a16="http://schemas.microsoft.com/office/drawing/2014/main" val="4204757727"/>
                    </a:ext>
                  </a:extLst>
                </a:gridCol>
              </a:tblGrid>
              <a:tr h="517193">
                <a:tc>
                  <a:txBody>
                    <a:bodyPr/>
                    <a:lstStyle/>
                    <a:p>
                      <a:pPr algn="ctr">
                        <a:lnSpc>
                          <a:spcPts val="1800"/>
                        </a:lnSpc>
                      </a:pPr>
                      <a:r>
                        <a:rPr kumimoji="1" lang="ja-JP" altLang="en-US" sz="1600" dirty="0">
                          <a:latin typeface="HGP創英角ｺﾞｼｯｸUB" panose="020B0900000000000000" pitchFamily="50" charset="-128"/>
                          <a:ea typeface="HGP創英角ｺﾞｼｯｸUB" panose="020B0900000000000000" pitchFamily="50" charset="-128"/>
                        </a:rPr>
                        <a:t>事業所・企業名</a:t>
                      </a:r>
                      <a:endParaRPr kumimoji="1" lang="en-US" altLang="ja-JP" sz="1600" dirty="0">
                        <a:latin typeface="HGP創英角ｺﾞｼｯｸUB" panose="020B0900000000000000" pitchFamily="50" charset="-128"/>
                        <a:ea typeface="HGP創英角ｺﾞｼｯｸUB" panose="020B0900000000000000" pitchFamily="50" charset="-128"/>
                      </a:endParaRPr>
                    </a:p>
                    <a:p>
                      <a:pPr algn="ctr">
                        <a:lnSpc>
                          <a:spcPts val="1800"/>
                        </a:lnSpc>
                      </a:pPr>
                      <a:r>
                        <a:rPr kumimoji="1" lang="ja-JP" altLang="en-US" sz="1600" dirty="0">
                          <a:latin typeface="HGP創英角ｺﾞｼｯｸUB" panose="020B0900000000000000" pitchFamily="50" charset="-128"/>
                          <a:ea typeface="HGP創英角ｺﾞｼｯｸUB" panose="020B0900000000000000" pitchFamily="50" charset="-128"/>
                        </a:rPr>
                        <a:t>電話番号</a:t>
                      </a:r>
                    </a:p>
                  </a:txBody>
                  <a:tcPr marL="88864" marR="88864" marT="44432" marB="44432" anchor="ctr">
                    <a:solidFill>
                      <a:schemeClr val="accent6">
                        <a:lumMod val="20000"/>
                        <a:lumOff val="80000"/>
                      </a:schemeClr>
                    </a:solidFill>
                  </a:tcPr>
                </a:tc>
                <a:tc>
                  <a:txBody>
                    <a:bodyPr/>
                    <a:lstStyle/>
                    <a:p>
                      <a:pPr algn="ctr">
                        <a:lnSpc>
                          <a:spcPts val="1800"/>
                        </a:lnSpc>
                      </a:pPr>
                      <a:endParaRPr kumimoji="1" lang="ja-JP" altLang="en-US" sz="1600" dirty="0">
                        <a:latin typeface="HGP創英角ｺﾞｼｯｸUB" panose="020B0900000000000000" pitchFamily="50" charset="-128"/>
                        <a:ea typeface="HGP創英角ｺﾞｼｯｸUB" panose="020B0900000000000000" pitchFamily="50" charset="-128"/>
                      </a:endParaRPr>
                    </a:p>
                  </a:txBody>
                  <a:tcPr marL="88864" marR="88864" marT="44432" marB="44432" anchor="ctr"/>
                </a:tc>
                <a:tc>
                  <a:txBody>
                    <a:bodyPr/>
                    <a:lstStyle/>
                    <a:p>
                      <a:pPr algn="ctr">
                        <a:lnSpc>
                          <a:spcPts val="1800"/>
                        </a:lnSpc>
                      </a:pPr>
                      <a:r>
                        <a:rPr kumimoji="1" lang="en-US" altLang="ja-JP" sz="1600" dirty="0">
                          <a:latin typeface="HGP創英角ｺﾞｼｯｸUB" panose="020B0900000000000000" pitchFamily="50" charset="-128"/>
                          <a:ea typeface="HGP創英角ｺﾞｼｯｸUB" panose="020B0900000000000000" pitchFamily="50" charset="-128"/>
                        </a:rPr>
                        <a:t>(</a:t>
                      </a:r>
                      <a:r>
                        <a:rPr kumimoji="1" lang="ja-JP" altLang="en-US" sz="1600" dirty="0">
                          <a:latin typeface="HGP創英角ｺﾞｼｯｸUB" panose="020B0900000000000000" pitchFamily="50" charset="-128"/>
                          <a:ea typeface="HGP創英角ｺﾞｼｯｸUB" panose="020B0900000000000000" pitchFamily="50" charset="-128"/>
                        </a:rPr>
                        <a:t>    </a:t>
                      </a:r>
                      <a:r>
                        <a:rPr kumimoji="1" lang="en-US" altLang="ja-JP" sz="1600" dirty="0">
                          <a:latin typeface="HGP創英角ｺﾞｼｯｸUB" panose="020B0900000000000000" pitchFamily="50" charset="-128"/>
                          <a:ea typeface="HGP創英角ｺﾞｼｯｸUB" panose="020B0900000000000000" pitchFamily="50" charset="-128"/>
                        </a:rPr>
                        <a:t>)</a:t>
                      </a:r>
                    </a:p>
                  </a:txBody>
                  <a:tcPr marL="88864" marR="88864" marT="44432" marB="44432" anchor="ctr"/>
                </a:tc>
                <a:extLst>
                  <a:ext uri="{0D108BD9-81ED-4DB2-BD59-A6C34878D82A}">
                    <a16:rowId xmlns:a16="http://schemas.microsoft.com/office/drawing/2014/main" val="2343292702"/>
                  </a:ext>
                </a:extLst>
              </a:tr>
            </a:tbl>
          </a:graphicData>
        </a:graphic>
      </p:graphicFrame>
      <p:sp>
        <p:nvSpPr>
          <p:cNvPr id="13" name="テキスト ボックス 12">
            <a:extLst>
              <a:ext uri="{FF2B5EF4-FFF2-40B4-BE49-F238E27FC236}">
                <a16:creationId xmlns:a16="http://schemas.microsoft.com/office/drawing/2014/main" id="{7917EF09-37D6-42E9-A70D-54DA47849C61}"/>
              </a:ext>
            </a:extLst>
          </p:cNvPr>
          <p:cNvSpPr txBox="1"/>
          <p:nvPr/>
        </p:nvSpPr>
        <p:spPr>
          <a:xfrm>
            <a:off x="387575" y="4566886"/>
            <a:ext cx="6415290" cy="361509"/>
          </a:xfrm>
          <a:prstGeom prst="rect">
            <a:avLst/>
          </a:prstGeom>
          <a:noFill/>
        </p:spPr>
        <p:txBody>
          <a:bodyPr wrap="square" rtlCol="0">
            <a:spAutoFit/>
          </a:bodyPr>
          <a:lstStyle/>
          <a:p>
            <a:r>
              <a:rPr lang="ja-JP" altLang="en-US" sz="1749" dirty="0">
                <a:ln>
                  <a:solidFill>
                    <a:srgbClr val="002060"/>
                  </a:solidFill>
                </a:ln>
                <a:solidFill>
                  <a:sysClr val="windowText" lastClr="000000"/>
                </a:solidFill>
              </a:rPr>
              <a:t>参加利用者名を下記にお書きください（福祉サービス事業所のみ）</a:t>
            </a:r>
            <a:endParaRPr lang="en-US" altLang="ja-JP" sz="1749" dirty="0">
              <a:ln>
                <a:solidFill>
                  <a:srgbClr val="002060"/>
                </a:solidFill>
              </a:ln>
              <a:solidFill>
                <a:sysClr val="windowText" lastClr="000000"/>
              </a:solidFill>
            </a:endParaRPr>
          </a:p>
        </p:txBody>
      </p:sp>
      <p:graphicFrame>
        <p:nvGraphicFramePr>
          <p:cNvPr id="15" name="表 15">
            <a:extLst>
              <a:ext uri="{FF2B5EF4-FFF2-40B4-BE49-F238E27FC236}">
                <a16:creationId xmlns:a16="http://schemas.microsoft.com/office/drawing/2014/main" id="{2F5D7C48-00F8-4EC9-B4F1-B2D533F48F09}"/>
              </a:ext>
            </a:extLst>
          </p:cNvPr>
          <p:cNvGraphicFramePr>
            <a:graphicFrameLocks noGrp="1"/>
          </p:cNvGraphicFramePr>
          <p:nvPr>
            <p:extLst>
              <p:ext uri="{D42A27DB-BD31-4B8C-83A1-F6EECF244321}">
                <p14:modId xmlns:p14="http://schemas.microsoft.com/office/powerpoint/2010/main" val="400926708"/>
              </p:ext>
            </p:extLst>
          </p:nvPr>
        </p:nvGraphicFramePr>
        <p:xfrm>
          <a:off x="484445" y="3494237"/>
          <a:ext cx="6697428" cy="1048037"/>
        </p:xfrm>
        <a:graphic>
          <a:graphicData uri="http://schemas.openxmlformats.org/drawingml/2006/table">
            <a:tbl>
              <a:tblPr firstRow="1" bandRow="1">
                <a:tableStyleId>{5940675A-B579-460E-94D1-54222C63F5DA}</a:tableStyleId>
              </a:tblPr>
              <a:tblGrid>
                <a:gridCol w="2379405">
                  <a:extLst>
                    <a:ext uri="{9D8B030D-6E8A-4147-A177-3AD203B41FA5}">
                      <a16:colId xmlns:a16="http://schemas.microsoft.com/office/drawing/2014/main" val="2547490307"/>
                    </a:ext>
                  </a:extLst>
                </a:gridCol>
                <a:gridCol w="2514600">
                  <a:extLst>
                    <a:ext uri="{9D8B030D-6E8A-4147-A177-3AD203B41FA5}">
                      <a16:colId xmlns:a16="http://schemas.microsoft.com/office/drawing/2014/main" val="2244929867"/>
                    </a:ext>
                  </a:extLst>
                </a:gridCol>
                <a:gridCol w="1803423">
                  <a:extLst>
                    <a:ext uri="{9D8B030D-6E8A-4147-A177-3AD203B41FA5}">
                      <a16:colId xmlns:a16="http://schemas.microsoft.com/office/drawing/2014/main" val="2649351993"/>
                    </a:ext>
                  </a:extLst>
                </a:gridCol>
              </a:tblGrid>
              <a:tr h="336909">
                <a:tc>
                  <a:txBody>
                    <a:bodyPr/>
                    <a:lstStyle/>
                    <a:p>
                      <a:pPr algn="ctr"/>
                      <a:r>
                        <a:rPr kumimoji="1" lang="ja-JP" altLang="en-US" sz="1600" dirty="0">
                          <a:latin typeface="HGP創英角ｺﾞｼｯｸUB" panose="020B0900000000000000" pitchFamily="50" charset="-128"/>
                          <a:ea typeface="HGP創英角ｺﾞｼｯｸUB" panose="020B0900000000000000" pitchFamily="50" charset="-128"/>
                        </a:rPr>
                        <a:t>役職名</a:t>
                      </a:r>
                    </a:p>
                  </a:txBody>
                  <a:tcPr marL="88864" marR="88864" marT="44432" marB="44432" anchor="ctr">
                    <a:solidFill>
                      <a:schemeClr val="accent6">
                        <a:lumMod val="20000"/>
                        <a:lumOff val="80000"/>
                      </a:schemeClr>
                    </a:solidFill>
                  </a:tcPr>
                </a:tc>
                <a:tc>
                  <a:txBody>
                    <a:bodyPr/>
                    <a:lstStyle/>
                    <a:p>
                      <a:pPr algn="ctr"/>
                      <a:r>
                        <a:rPr kumimoji="1" lang="ja-JP" altLang="en-US" sz="1600" b="0" dirty="0">
                          <a:latin typeface="HGP創英角ｺﾞｼｯｸUB" panose="020B0900000000000000" pitchFamily="50" charset="-128"/>
                          <a:ea typeface="HGP創英角ｺﾞｼｯｸUB" panose="020B0900000000000000" pitchFamily="50" charset="-128"/>
                        </a:rPr>
                        <a:t>氏名</a:t>
                      </a:r>
                    </a:p>
                  </a:txBody>
                  <a:tcPr marL="88864" marR="88864" marT="44432" marB="44432" anchor="ctr">
                    <a:solidFill>
                      <a:schemeClr val="accent6">
                        <a:lumMod val="20000"/>
                        <a:lumOff val="80000"/>
                      </a:schemeClr>
                    </a:solidFill>
                  </a:tcPr>
                </a:tc>
                <a:tc>
                  <a:txBody>
                    <a:bodyPr/>
                    <a:lstStyle/>
                    <a:p>
                      <a:pPr algn="ctr"/>
                      <a:r>
                        <a:rPr kumimoji="1" lang="ja-JP" altLang="en-US" sz="1600" b="0" dirty="0">
                          <a:latin typeface="HGP創英角ｺﾞｼｯｸUB" panose="020B0900000000000000" pitchFamily="50" charset="-128"/>
                          <a:ea typeface="HGP創英角ｺﾞｼｯｸUB" panose="020B0900000000000000" pitchFamily="50" charset="-128"/>
                        </a:rPr>
                        <a:t>希望時間</a:t>
                      </a:r>
                    </a:p>
                  </a:txBody>
                  <a:tcPr marL="88864" marR="88864" marT="44432" marB="44432" anchor="ctr">
                    <a:solidFill>
                      <a:schemeClr val="accent6">
                        <a:lumMod val="20000"/>
                        <a:lumOff val="80000"/>
                      </a:schemeClr>
                    </a:solidFill>
                  </a:tcPr>
                </a:tc>
                <a:extLst>
                  <a:ext uri="{0D108BD9-81ED-4DB2-BD59-A6C34878D82A}">
                    <a16:rowId xmlns:a16="http://schemas.microsoft.com/office/drawing/2014/main" val="2376349084"/>
                  </a:ext>
                </a:extLst>
              </a:tr>
              <a:tr h="272691">
                <a:tc>
                  <a:txBody>
                    <a:bodyPr/>
                    <a:lstStyle/>
                    <a:p>
                      <a:endParaRPr kumimoji="1" lang="ja-JP" altLang="en-US" sz="1700" dirty="0"/>
                    </a:p>
                  </a:txBody>
                  <a:tcPr marL="88864" marR="88864" marT="44432" marB="44432"/>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1" dirty="0"/>
                    </a:p>
                  </a:txBody>
                  <a:tcPr marL="88864" marR="88864" marT="44432" marB="44432"/>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1600" b="1" dirty="0"/>
                        <a:t>AM  /</a:t>
                      </a:r>
                      <a:r>
                        <a:rPr kumimoji="1" lang="ja-JP" altLang="en-US" sz="1600" b="1" dirty="0"/>
                        <a:t>　</a:t>
                      </a:r>
                      <a:r>
                        <a:rPr kumimoji="1" lang="en-US" altLang="ja-JP" sz="1600" b="1" dirty="0"/>
                        <a:t>PM</a:t>
                      </a:r>
                      <a:endParaRPr kumimoji="1" lang="ja-JP" altLang="en-US" sz="1600" b="1" dirty="0"/>
                    </a:p>
                  </a:txBody>
                  <a:tcPr marL="88864" marR="88864" marT="44432" marB="44432"/>
                </a:tc>
                <a:extLst>
                  <a:ext uri="{0D108BD9-81ED-4DB2-BD59-A6C34878D82A}">
                    <a16:rowId xmlns:a16="http://schemas.microsoft.com/office/drawing/2014/main" val="3489787413"/>
                  </a:ext>
                </a:extLst>
              </a:tr>
              <a:tr h="294765">
                <a:tc>
                  <a:txBody>
                    <a:bodyPr/>
                    <a:lstStyle/>
                    <a:p>
                      <a:endParaRPr kumimoji="1" lang="ja-JP" altLang="en-US" sz="1700" dirty="0"/>
                    </a:p>
                  </a:txBody>
                  <a:tcPr marL="88864" marR="88864" marT="44432" marB="44432"/>
                </a:tc>
                <a:tc>
                  <a:txBody>
                    <a:bodyPr/>
                    <a:lstStyle/>
                    <a:p>
                      <a:pPr algn="ctr"/>
                      <a:endParaRPr kumimoji="1" lang="ja-JP" altLang="en-US" sz="1600" b="1" dirty="0"/>
                    </a:p>
                  </a:txBody>
                  <a:tcPr marL="88864" marR="88864" marT="44432" marB="44432"/>
                </a:tc>
                <a:tc>
                  <a:txBody>
                    <a:bodyPr/>
                    <a:lstStyle/>
                    <a:p>
                      <a:pPr algn="ctr"/>
                      <a:r>
                        <a:rPr kumimoji="1" lang="en-US" altLang="ja-JP" sz="1600" b="1" dirty="0"/>
                        <a:t>AM  /</a:t>
                      </a:r>
                      <a:r>
                        <a:rPr kumimoji="1" lang="ja-JP" altLang="en-US" sz="1600" b="1" dirty="0"/>
                        <a:t>　</a:t>
                      </a:r>
                      <a:r>
                        <a:rPr kumimoji="1" lang="en-US" altLang="ja-JP" sz="1600" b="1" dirty="0"/>
                        <a:t>PM</a:t>
                      </a:r>
                      <a:endParaRPr kumimoji="1" lang="ja-JP" altLang="en-US" sz="1600" b="1" dirty="0"/>
                    </a:p>
                  </a:txBody>
                  <a:tcPr marL="88864" marR="88864" marT="44432" marB="44432"/>
                </a:tc>
                <a:extLst>
                  <a:ext uri="{0D108BD9-81ED-4DB2-BD59-A6C34878D82A}">
                    <a16:rowId xmlns:a16="http://schemas.microsoft.com/office/drawing/2014/main" val="4083057145"/>
                  </a:ext>
                </a:extLst>
              </a:tr>
            </a:tbl>
          </a:graphicData>
        </a:graphic>
      </p:graphicFrame>
      <p:sp>
        <p:nvSpPr>
          <p:cNvPr id="17" name="テキスト ボックス 16">
            <a:extLst>
              <a:ext uri="{FF2B5EF4-FFF2-40B4-BE49-F238E27FC236}">
                <a16:creationId xmlns:a16="http://schemas.microsoft.com/office/drawing/2014/main" id="{BEC9E633-3402-4ADA-BA4A-2DAB41ADF974}"/>
              </a:ext>
            </a:extLst>
          </p:cNvPr>
          <p:cNvSpPr txBox="1"/>
          <p:nvPr/>
        </p:nvSpPr>
        <p:spPr>
          <a:xfrm>
            <a:off x="393152" y="7898716"/>
            <a:ext cx="6775248" cy="1043088"/>
          </a:xfrm>
          <a:prstGeom prst="rect">
            <a:avLst/>
          </a:prstGeom>
          <a:solidFill>
            <a:schemeClr val="accent1">
              <a:lumMod val="50000"/>
            </a:schemeClr>
          </a:solidFill>
          <a:ln w="19050">
            <a:solidFill>
              <a:schemeClr val="tx1"/>
            </a:solidFill>
            <a:prstDash val="sysDot"/>
          </a:ln>
        </p:spPr>
        <p:txBody>
          <a:bodyPr wrap="square" lIns="104957" tIns="72000" rIns="69971" bIns="72000" rtlCol="0" anchor="ctr" anchorCtr="0">
            <a:spAutoFit/>
          </a:bodyPr>
          <a:lstStyle/>
          <a:p>
            <a:pPr>
              <a:lnSpc>
                <a:spcPts val="1400"/>
              </a:lnSpc>
            </a:pPr>
            <a:r>
              <a:rPr lang="ja-JP" altLang="en-US" sz="14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＜注意事項＞</a:t>
            </a:r>
            <a:endParaRPr lang="en-US" altLang="ja-JP" sz="14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4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・当日は、順番にブースを回り、４社の体験をしていただきます</a:t>
            </a:r>
            <a:endParaRPr lang="en-US" altLang="ja-JP" sz="14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4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・体験希望者は参加票を記入し、詳しく話を聞きたい企業へお渡しください</a:t>
            </a:r>
            <a:endParaRPr lang="en-US" altLang="ja-JP" sz="14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4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・フェス後に企業・事業所の連絡などにご活用いただけます</a:t>
            </a:r>
            <a:endParaRPr lang="en-US" altLang="ja-JP" sz="14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4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・見学者は、同じ事業所の体験者が参加している様子を後列で見学していただけます</a:t>
            </a:r>
            <a:endParaRPr lang="en-US" altLang="ja-JP" sz="14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正方形/長方形 1">
            <a:extLst>
              <a:ext uri="{FF2B5EF4-FFF2-40B4-BE49-F238E27FC236}">
                <a16:creationId xmlns:a16="http://schemas.microsoft.com/office/drawing/2014/main" id="{4E76C490-981C-4E67-BAFB-32D5FE15F4DA}"/>
              </a:ext>
            </a:extLst>
          </p:cNvPr>
          <p:cNvSpPr/>
          <p:nvPr/>
        </p:nvSpPr>
        <p:spPr>
          <a:xfrm>
            <a:off x="605242" y="8941804"/>
            <a:ext cx="888637" cy="478593"/>
          </a:xfrm>
          <a:prstGeom prst="rect">
            <a:avLst/>
          </a:prstGeom>
        </p:spPr>
        <p:txBody>
          <a:bodyPr wrap="square" lIns="0" tIns="0" rIns="0" bIns="0" rtlCol="0" anchor="ctr">
            <a:spAutoFit/>
          </a:bodyPr>
          <a:lstStyle/>
          <a:p>
            <a:pPr algn="ctr"/>
            <a:endParaRPr lang="ja-JP" altLang="en-US" sz="3110" b="1" dirty="0">
              <a:latin typeface="HGP創英角ｺﾞｼｯｸUB" panose="020B0900000000000000" pitchFamily="50" charset="-128"/>
              <a:ea typeface="HGP創英角ｺﾞｼｯｸUB" panose="020B0900000000000000" pitchFamily="50" charset="-128"/>
            </a:endParaRPr>
          </a:p>
        </p:txBody>
      </p:sp>
      <p:sp>
        <p:nvSpPr>
          <p:cNvPr id="3" name="正方形/長方形 2">
            <a:extLst>
              <a:ext uri="{FF2B5EF4-FFF2-40B4-BE49-F238E27FC236}">
                <a16:creationId xmlns:a16="http://schemas.microsoft.com/office/drawing/2014/main" id="{3C1E8186-6313-489A-A3E2-AE3DA39DBBED}"/>
              </a:ext>
            </a:extLst>
          </p:cNvPr>
          <p:cNvSpPr/>
          <p:nvPr/>
        </p:nvSpPr>
        <p:spPr>
          <a:xfrm>
            <a:off x="806450" y="7753939"/>
            <a:ext cx="2738950" cy="478593"/>
          </a:xfrm>
          <a:prstGeom prst="rect">
            <a:avLst/>
          </a:prstGeom>
        </p:spPr>
        <p:txBody>
          <a:bodyPr wrap="square" lIns="0" tIns="0" rIns="0" bIns="0" rtlCol="0" anchor="ctr">
            <a:spAutoFit/>
          </a:bodyPr>
          <a:lstStyle/>
          <a:p>
            <a:pPr algn="ctr"/>
            <a:endParaRPr lang="ja-JP" altLang="en-US" sz="3110" b="1" dirty="0">
              <a:latin typeface="HGP創英角ｺﾞｼｯｸUB" panose="020B0900000000000000" pitchFamily="50" charset="-128"/>
              <a:ea typeface="HGP創英角ｺﾞｼｯｸUB" panose="020B0900000000000000" pitchFamily="50" charset="-128"/>
            </a:endParaRPr>
          </a:p>
        </p:txBody>
      </p:sp>
      <p:sp>
        <p:nvSpPr>
          <p:cNvPr id="8" name="正方形/長方形 7">
            <a:extLst>
              <a:ext uri="{FF2B5EF4-FFF2-40B4-BE49-F238E27FC236}">
                <a16:creationId xmlns:a16="http://schemas.microsoft.com/office/drawing/2014/main" id="{135E8E89-3833-4850-A05D-D97870015A7E}"/>
              </a:ext>
            </a:extLst>
          </p:cNvPr>
          <p:cNvSpPr/>
          <p:nvPr/>
        </p:nvSpPr>
        <p:spPr>
          <a:xfrm>
            <a:off x="442547" y="7314870"/>
            <a:ext cx="6748225" cy="553998"/>
          </a:xfrm>
          <a:prstGeom prst="rect">
            <a:avLst/>
          </a:prstGeom>
        </p:spPr>
        <p:txBody>
          <a:bodyPr wrap="square" lIns="0" tIns="0" rIns="0" bIns="0" rtlCol="0" anchor="ctr">
            <a:spAutoFit/>
          </a:bodyPr>
          <a:lstStyle/>
          <a:p>
            <a:pPr defTabSz="755588">
              <a:defRPr/>
            </a:pPr>
            <a:r>
              <a:rPr lang="en-US" altLang="ja-JP" sz="1200" dirty="0">
                <a:ln>
                  <a:solidFill>
                    <a:srgbClr val="CC0000"/>
                  </a:solidFill>
                </a:ln>
                <a:solidFill>
                  <a:srgbClr val="CC0000"/>
                </a:solidFill>
              </a:rPr>
              <a:t>※</a:t>
            </a:r>
            <a:r>
              <a:rPr lang="ja-JP" altLang="en-US" sz="1200" dirty="0">
                <a:ln>
                  <a:solidFill>
                    <a:srgbClr val="CC0000"/>
                  </a:solidFill>
                </a:ln>
                <a:solidFill>
                  <a:srgbClr val="CC0000"/>
                </a:solidFill>
              </a:rPr>
              <a:t>参加人数については、個別にご相談ください</a:t>
            </a:r>
            <a:endParaRPr lang="en-US" altLang="ja-JP" sz="1200" dirty="0">
              <a:ln>
                <a:solidFill>
                  <a:srgbClr val="CC0000"/>
                </a:solidFill>
              </a:ln>
              <a:solidFill>
                <a:srgbClr val="CC0000"/>
              </a:solidFill>
            </a:endParaRPr>
          </a:p>
          <a:p>
            <a:pPr defTabSz="755588">
              <a:defRPr/>
            </a:pPr>
            <a:r>
              <a:rPr lang="en-US" altLang="ja-JP" sz="1200" dirty="0">
                <a:ln>
                  <a:solidFill>
                    <a:srgbClr val="CC0000"/>
                  </a:solidFill>
                </a:ln>
                <a:solidFill>
                  <a:srgbClr val="CC0000"/>
                </a:solidFill>
              </a:rPr>
              <a:t>※</a:t>
            </a:r>
            <a:r>
              <a:rPr lang="ja-JP" altLang="en-US" sz="1200" dirty="0">
                <a:ln>
                  <a:solidFill>
                    <a:srgbClr val="CC0000"/>
                  </a:solidFill>
                </a:ln>
                <a:solidFill>
                  <a:srgbClr val="CC0000"/>
                </a:solidFill>
              </a:rPr>
              <a:t>体験参加の方には後日参加票をお送りしますので、記入しご持参ください</a:t>
            </a:r>
            <a:endParaRPr lang="en-US" altLang="ja-JP" sz="1200" dirty="0">
              <a:ln>
                <a:solidFill>
                  <a:srgbClr val="CC0000"/>
                </a:solidFill>
              </a:ln>
              <a:solidFill>
                <a:srgbClr val="CC0000"/>
              </a:solidFill>
            </a:endParaRPr>
          </a:p>
          <a:p>
            <a:pPr defTabSz="755588">
              <a:defRPr/>
            </a:pPr>
            <a:r>
              <a:rPr lang="en-US" altLang="ja-JP" sz="1200" dirty="0">
                <a:ln>
                  <a:solidFill>
                    <a:srgbClr val="CC0000"/>
                  </a:solidFill>
                </a:ln>
                <a:solidFill>
                  <a:srgbClr val="CC0000"/>
                </a:solidFill>
              </a:rPr>
              <a:t>※</a:t>
            </a:r>
            <a:r>
              <a:rPr lang="ja-JP" altLang="en-US" sz="1200" dirty="0">
                <a:ln>
                  <a:solidFill>
                    <a:srgbClr val="CC0000"/>
                  </a:solidFill>
                </a:ln>
                <a:solidFill>
                  <a:srgbClr val="CC0000"/>
                </a:solidFill>
              </a:rPr>
              <a:t>当日は事業所でネームの準備をお願いします</a:t>
            </a:r>
            <a:endParaRPr lang="en-US" altLang="ja-JP" sz="1200" dirty="0">
              <a:ln>
                <a:solidFill>
                  <a:srgbClr val="CC0000"/>
                </a:solidFill>
              </a:ln>
              <a:solidFill>
                <a:srgbClr val="CC0000"/>
              </a:solidFill>
            </a:endParaRPr>
          </a:p>
        </p:txBody>
      </p:sp>
      <p:sp>
        <p:nvSpPr>
          <p:cNvPr id="14" name="正方形/長方形 13">
            <a:extLst>
              <a:ext uri="{FF2B5EF4-FFF2-40B4-BE49-F238E27FC236}">
                <a16:creationId xmlns:a16="http://schemas.microsoft.com/office/drawing/2014/main" id="{951F874E-6C58-48B9-9FE2-A487D345295B}"/>
              </a:ext>
            </a:extLst>
          </p:cNvPr>
          <p:cNvSpPr/>
          <p:nvPr/>
        </p:nvSpPr>
        <p:spPr>
          <a:xfrm>
            <a:off x="393152" y="9018650"/>
            <a:ext cx="6775247" cy="1345518"/>
          </a:xfrm>
          <a:prstGeom prst="rect">
            <a:avLst/>
          </a:prstGeom>
          <a:solidFill>
            <a:schemeClr val="bg1"/>
          </a:solidFill>
          <a:ln w="25400" cap="flat" cmpd="sng" algn="ctr">
            <a:solidFill>
              <a:schemeClr val="accent1"/>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indent="203200" algn="just">
              <a:lnSpc>
                <a:spcPts val="1900"/>
              </a:lnSpc>
            </a:pPr>
            <a:r>
              <a:rPr lang="en-US" sz="1600" kern="100" dirty="0">
                <a:solidFill>
                  <a:srgbClr val="FFFFFF"/>
                </a:solidFill>
                <a:effectLst/>
                <a:latin typeface="BIZ UDPゴシック" panose="020B0400000000000000" pitchFamily="50" charset="-128"/>
                <a:ea typeface="游明朝" panose="02020400000000000000" pitchFamily="18" charset="-128"/>
                <a:cs typeface="Times New Roman" panose="02020603050405020304" pitchFamily="18" charset="0"/>
              </a:rPr>
              <a:t>-</a:t>
            </a:r>
          </a:p>
          <a:p>
            <a:pPr indent="203200" algn="just">
              <a:lnSpc>
                <a:spcPts val="1900"/>
              </a:lnSpc>
            </a:pPr>
            <a:r>
              <a:rPr lang="ja-JP" sz="1600" kern="100" dirty="0">
                <a:effectLst/>
                <a:latin typeface="Meiryo UI" panose="020B0604030504040204" pitchFamily="50" charset="-128"/>
                <a:ea typeface="Meiryo UI" panose="020B0604030504040204" pitchFamily="50" charset="-128"/>
                <a:cs typeface="Times New Roman" panose="02020603050405020304" pitchFamily="18" charset="0"/>
              </a:rPr>
              <a:t>研修における感染予防への配慮や対策</a:t>
            </a:r>
            <a:r>
              <a:rPr lang="en-US" sz="1600" kern="100" dirty="0">
                <a:solidFill>
                  <a:srgbClr val="FFFFFF"/>
                </a:solidFill>
                <a:effectLst/>
                <a:latin typeface="Meiryo UI" panose="020B0604030504040204" pitchFamily="50" charset="-128"/>
                <a:ea typeface="Meiryo UI" panose="020B0604030504040204" pitchFamily="50" charset="-128"/>
                <a:cs typeface="Times New Roman" panose="02020603050405020304" pitchFamily="18" charset="0"/>
              </a:rPr>
              <a:t>-</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400"/>
              </a:lnSpc>
            </a:pP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sz="1000" u="sng" kern="100" dirty="0">
                <a:effectLst/>
                <a:uFill>
                  <a:solidFill>
                    <a:srgbClr val="000000"/>
                  </a:solidFill>
                </a:uFill>
                <a:latin typeface="Meiryo UI" panose="020B0604030504040204" pitchFamily="50" charset="-128"/>
                <a:ea typeface="Meiryo UI" panose="020B0604030504040204" pitchFamily="50" charset="-128"/>
                <a:cs typeface="Times New Roman" panose="02020603050405020304" pitchFamily="18" charset="0"/>
              </a:rPr>
              <a:t>基本的な対応として、以下の</a:t>
            </a:r>
            <a:r>
              <a:rPr lang="en-US" sz="1000" u="sng" kern="100" dirty="0">
                <a:effectLst/>
                <a:uFill>
                  <a:solidFill>
                    <a:srgbClr val="000000"/>
                  </a:solidFill>
                </a:uFill>
                <a:latin typeface="Meiryo UI" panose="020B0604030504040204" pitchFamily="50" charset="-128"/>
                <a:ea typeface="Meiryo UI" panose="020B0604030504040204" pitchFamily="50" charset="-128"/>
                <a:cs typeface="Times New Roman" panose="02020603050405020304" pitchFamily="18" charset="0"/>
              </a:rPr>
              <a:t>5</a:t>
            </a:r>
            <a:r>
              <a:rPr lang="ja-JP" sz="1000" u="sng" kern="100" dirty="0">
                <a:effectLst/>
                <a:uFill>
                  <a:solidFill>
                    <a:srgbClr val="000000"/>
                  </a:solidFill>
                </a:uFill>
                <a:latin typeface="Meiryo UI" panose="020B0604030504040204" pitchFamily="50" charset="-128"/>
                <a:ea typeface="Meiryo UI" panose="020B0604030504040204" pitchFamily="50" charset="-128"/>
                <a:cs typeface="Times New Roman" panose="02020603050405020304" pitchFamily="18" charset="0"/>
              </a:rPr>
              <a:t>点に留意しております。</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indent="256540" algn="just">
              <a:lnSpc>
                <a:spcPts val="1400"/>
              </a:lnSpc>
            </a:pP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①当日、会場にて検温や手指消毒　</a:t>
            </a:r>
            <a:endParaRPr 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indent="256540" algn="just">
              <a:lnSpc>
                <a:spcPts val="1400"/>
              </a:lnSpc>
            </a:pP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②ソーシャルディスタンシング</a:t>
            </a: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に</a:t>
            </a: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配慮した会場設営</a:t>
            </a:r>
            <a:endParaRPr 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indent="256540" algn="just">
              <a:lnSpc>
                <a:spcPts val="1400"/>
              </a:lnSpc>
            </a:pP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③会場内の換気・消毒</a:t>
            </a:r>
            <a:endParaRPr 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indent="256540" algn="just">
              <a:lnSpc>
                <a:spcPts val="1400"/>
              </a:lnSpc>
            </a:pP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④参加者へのマスク着用のお願い</a:t>
            </a:r>
            <a:endParaRPr 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indent="256540" algn="just">
              <a:lnSpc>
                <a:spcPts val="1400"/>
              </a:lnSpc>
            </a:pP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⑤会場収容定員の半分以下での実施</a:t>
            </a:r>
            <a:endParaRPr 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400"/>
              </a:lnSpc>
            </a:pPr>
            <a:r>
              <a:rPr lang="en-US" sz="1000" kern="100" dirty="0">
                <a:effectLst/>
                <a:latin typeface="BIZ UDPゴシック" panose="020B0400000000000000"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テキスト ボックス 3">
            <a:extLst>
              <a:ext uri="{FF2B5EF4-FFF2-40B4-BE49-F238E27FC236}">
                <a16:creationId xmlns:a16="http://schemas.microsoft.com/office/drawing/2014/main" id="{AFBC531F-7289-4CBF-AF5A-CDD09F9A82DE}"/>
              </a:ext>
            </a:extLst>
          </p:cNvPr>
          <p:cNvSpPr txBox="1"/>
          <p:nvPr/>
        </p:nvSpPr>
        <p:spPr>
          <a:xfrm>
            <a:off x="4165215" y="9064708"/>
            <a:ext cx="2917580" cy="1253402"/>
          </a:xfrm>
          <a:prstGeom prst="rect">
            <a:avLst/>
          </a:prstGeom>
          <a:solidFill>
            <a:schemeClr val="tx2">
              <a:lumMod val="20000"/>
              <a:lumOff val="80000"/>
            </a:schemeClr>
          </a:solidFill>
        </p:spPr>
        <p:txBody>
          <a:bodyPr wrap="square" lIns="144000" tIns="72000" rIns="144000" bIns="72000" rtlCol="0">
            <a:spAutoFit/>
          </a:bodyPr>
          <a:lstStyle/>
          <a:p>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お願い</a:t>
            </a:r>
            <a:r>
              <a:rPr lang="en-US" altLang="ja-JP" sz="1200" b="1" dirty="0">
                <a:latin typeface="Meiryo UI" panose="020B0604030504040204" pitchFamily="50" charset="-128"/>
                <a:ea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rPr>
              <a:t>当日会場で検温を行いますが、体調不良等については事業所での管理の徹底をお願いします。当日欠席者が出た場合は代理参加などについてもご検討いただき、この機会を有効にご活用ください。</a:t>
            </a: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214215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712</TotalTime>
  <Words>394</Words>
  <Application>Microsoft Office PowerPoint</Application>
  <PresentationFormat>ユーザー設定</PresentationFormat>
  <Paragraphs>46</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HGP創英角ｺﾞｼｯｸUB</vt:lpstr>
      <vt:lpstr>HGP創英角ﾎﾟｯﾌﾟ体</vt:lpstr>
      <vt:lpstr>Meiryo UI</vt:lpstr>
      <vt:lpstr>游明朝</vt:lpstr>
      <vt:lpstr>Calibri</vt:lpstr>
      <vt:lpstr>Office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daichi-3</dc:creator>
  <cp:lastModifiedBy>daichi-6</cp:lastModifiedBy>
  <cp:revision>11</cp:revision>
  <cp:lastPrinted>2021-11-26T03:54:05Z</cp:lastPrinted>
  <dcterms:created xsi:type="dcterms:W3CDTF">2021-11-10T03:44:55Z</dcterms:created>
  <dcterms:modified xsi:type="dcterms:W3CDTF">2021-11-26T04:11:17Z</dcterms:modified>
</cp:coreProperties>
</file>